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xlsm" ContentType="application/vnd.ms-excel.sheet.macroEnabled.12"/>
  <Default Extension="wdp" ContentType="image/vnd.ms-photo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01" r:id="rId2"/>
  </p:sldMasterIdLst>
  <p:notesMasterIdLst>
    <p:notesMasterId r:id="rId24"/>
  </p:notesMasterIdLst>
  <p:handoutMasterIdLst>
    <p:handoutMasterId r:id="rId25"/>
  </p:handoutMasterIdLst>
  <p:sldIdLst>
    <p:sldId id="351" r:id="rId3"/>
    <p:sldId id="359" r:id="rId4"/>
    <p:sldId id="378" r:id="rId5"/>
    <p:sldId id="379" r:id="rId6"/>
    <p:sldId id="380" r:id="rId7"/>
    <p:sldId id="381" r:id="rId8"/>
    <p:sldId id="382" r:id="rId9"/>
    <p:sldId id="390" r:id="rId10"/>
    <p:sldId id="347" r:id="rId11"/>
    <p:sldId id="384" r:id="rId12"/>
    <p:sldId id="385" r:id="rId13"/>
    <p:sldId id="348" r:id="rId14"/>
    <p:sldId id="349" r:id="rId15"/>
    <p:sldId id="350" r:id="rId16"/>
    <p:sldId id="388" r:id="rId17"/>
    <p:sldId id="386" r:id="rId18"/>
    <p:sldId id="387" r:id="rId19"/>
    <p:sldId id="383" r:id="rId20"/>
    <p:sldId id="389" r:id="rId21"/>
    <p:sldId id="360" r:id="rId22"/>
    <p:sldId id="362" r:id="rId23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Wang" initials="" lastIdx="1" clrIdx="0"/>
  <p:cmAuthor id="2" name="Val d'Orito" initials="Vd" lastIdx="1" clrIdx="1">
    <p:extLst/>
  </p:cmAuthor>
  <p:cmAuthor id="3" name="David Wang" initials="DW" lastIdx="1" clrIdx="2">
    <p:extLst/>
  </p:cmAuthor>
  <p:cmAuthor id="4" name="David Wang" initials="DW [2]" lastIdx="1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94DE"/>
    <a:srgbClr val="5CC1EF"/>
    <a:srgbClr val="082F33"/>
    <a:srgbClr val="301023"/>
    <a:srgbClr val="07282C"/>
    <a:srgbClr val="020D0F"/>
    <a:srgbClr val="32A9B1"/>
    <a:srgbClr val="FF373E"/>
    <a:srgbClr val="E33137"/>
    <a:srgbClr val="D62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82"/>
    <p:restoredTop sz="78562"/>
  </p:normalViewPr>
  <p:slideViewPr>
    <p:cSldViewPr snapToGrid="0" snapToObjects="1">
      <p:cViewPr>
        <p:scale>
          <a:sx n="139" d="100"/>
          <a:sy n="139" d="100"/>
        </p:scale>
        <p:origin x="952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Blue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Orange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Green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Q1</c:v>
                </c:pt>
                <c:pt idx="1">
                  <c:v>Q2</c:v>
                </c:pt>
                <c:pt idx="2">
                  <c:v>Q3 </c:v>
                </c:pt>
                <c:pt idx="3">
                  <c:v>Q4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9784080"/>
        <c:axId val="762117312"/>
      </c:barChart>
      <c:catAx>
        <c:axId val="799784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pPr>
            <a:endParaRPr lang="en-US"/>
          </a:p>
        </c:txPr>
        <c:crossAx val="762117312"/>
        <c:crosses val="autoZero"/>
        <c:auto val="1"/>
        <c:lblAlgn val="ctr"/>
        <c:lblOffset val="100"/>
        <c:noMultiLvlLbl val="0"/>
      </c:catAx>
      <c:valAx>
        <c:axId val="762117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Source Sans Pro Light"/>
                    <a:ea typeface="Source Sans Pro Light"/>
                    <a:cs typeface="Source Sans Pro Light"/>
                  </a:defRPr>
                </a:pPr>
                <a:r>
                  <a:rPr lang="en-US" sz="2000" b="1" i="0">
                    <a:latin typeface="Source Sans Pro" charset="0"/>
                    <a:ea typeface="Source Sans Pro" charset="0"/>
                    <a:cs typeface="Source Sans Pro" charset="0"/>
                  </a:rPr>
                  <a:t>Title</a:t>
                </a:r>
              </a:p>
            </c:rich>
          </c:tx>
          <c:layout>
            <c:manualLayout>
              <c:xMode val="edge"/>
              <c:yMode val="edge"/>
              <c:x val="0.423110027175807"/>
              <c:y val="0.90495797575864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bg1"/>
                  </a:solidFill>
                  <a:latin typeface="Source Sans Pro Light"/>
                  <a:ea typeface="Source Sans Pro Light"/>
                  <a:cs typeface="Source Sans Pro Light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pPr>
            <a:endParaRPr lang="en-US"/>
          </a:p>
        </c:txPr>
        <c:crossAx val="799784080"/>
        <c:crosses val="autoZero"/>
        <c:crossBetween val="between"/>
      </c:valAx>
      <c:spPr>
        <a:noFill/>
        <a:ln w="25407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200" b="0" i="0" u="none" strike="noStrike" baseline="0">
          <a:solidFill>
            <a:schemeClr val="bg1"/>
          </a:solidFill>
          <a:latin typeface="Source Sans Pro Light"/>
          <a:ea typeface="Source Sans Pro Light"/>
          <a:cs typeface="Source Sans Pro Light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7BEEB40-9CB5-094C-B03F-1159FF583432}" type="datetimeFigureOut">
              <a:rPr lang="en-US"/>
              <a:pPr>
                <a:defRPr/>
              </a:pPr>
              <a:t>9/19/18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88E9033-08CD-624A-8C50-7CD9BF644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4222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09B3727-60DA-C948-8187-0C7A242A7EC2}" type="datetimeFigureOut">
              <a:rPr lang="en-US"/>
              <a:pPr>
                <a:defRPr/>
              </a:pPr>
              <a:t>9/19/18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B7C4FBC-5220-9747-9139-414F213D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900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Thank audience</a:t>
            </a:r>
          </a:p>
          <a:p>
            <a:r>
              <a:rPr lang="en-US" smtClean="0"/>
              <a:t>Introduce</a:t>
            </a:r>
            <a:r>
              <a:rPr lang="en-US" baseline="0" smtClean="0"/>
              <a:t>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20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While we are designing a platform for various aspects of ML, does </a:t>
            </a:r>
            <a:r>
              <a:rPr lang="en-US" baseline="0" dirty="0" smtClean="0"/>
              <a:t>not make sense to build a monolithic platform that rigid in workflow stages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Flexibility to pick</a:t>
            </a:r>
            <a:r>
              <a:rPr lang="en-US" baseline="0" dirty="0" smtClean="0"/>
              <a:t> and choose components. Team really solid platform for deployment, </a:t>
            </a:r>
            <a:r>
              <a:rPr lang="en-US" baseline="0" dirty="0" err="1" smtClean="0"/>
              <a:t>Mlflow</a:t>
            </a:r>
            <a:r>
              <a:rPr lang="en-US" baseline="0" dirty="0" smtClean="0"/>
              <a:t> project (declare dependencies, setup environment, and parameters) and other people use it to do various runs by tweaking parameters.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Incremental build workflows.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Build smaller components that can use uses together but also used independently and added to existing workflows.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24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19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 smtClean="0"/>
              <a:t>0. ML dev process: raw data -&gt; prep (ETL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featurization</a:t>
            </a:r>
            <a:r>
              <a:rPr lang="en-US" baseline="0" dirty="0" smtClean="0"/>
              <a:t>) -&gt; training -&gt; deployment</a:t>
            </a:r>
          </a:p>
          <a:p>
            <a:pPr marL="228600" lvl="0" indent="-228600" rtl="0">
              <a:spcBef>
                <a:spcPts val="360"/>
              </a:spcBef>
              <a:spcAft>
                <a:spcPts val="0"/>
              </a:spcAft>
              <a:buAutoNum type="arabicPeriod"/>
            </a:pPr>
            <a:r>
              <a:rPr lang="en-US" baseline="0" dirty="0" smtClean="0"/>
              <a:t>Various tools. Best tool for each problem. Multiple tools</a:t>
            </a:r>
          </a:p>
          <a:p>
            <a:pPr marL="228600" lvl="0" indent="-228600" rtl="0">
              <a:spcBef>
                <a:spcPts val="360"/>
              </a:spcBef>
              <a:spcAft>
                <a:spcPts val="0"/>
              </a:spcAft>
              <a:buAutoNum type="arabicPeriod"/>
            </a:pPr>
            <a:r>
              <a:rPr lang="en-US" dirty="0" smtClean="0"/>
              <a:t>Various</a:t>
            </a:r>
            <a:r>
              <a:rPr lang="en-US" baseline="0" dirty="0" smtClean="0"/>
              <a:t> steps tuning </a:t>
            </a:r>
            <a:r>
              <a:rPr lang="en-US" baseline="0" smtClean="0"/>
              <a:t>and </a:t>
            </a:r>
            <a:r>
              <a:rPr lang="en-US" baseline="0" smtClean="0"/>
              <a:t>opimization</a:t>
            </a:r>
            <a:r>
              <a:rPr lang="en-US" baseline="0" dirty="0" smtClean="0"/>
              <a:t>: play with longer windows for feature, remember learning rate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pPr marL="228600" lvl="0" indent="-228600" rtl="0">
              <a:spcBef>
                <a:spcPts val="360"/>
              </a:spcBef>
              <a:spcAft>
                <a:spcPts val="0"/>
              </a:spcAft>
              <a:buAutoNum type="arabicPeriod"/>
            </a:pPr>
            <a:r>
              <a:rPr lang="en-US" baseline="0" dirty="0" smtClean="0"/>
              <a:t>Scale: use all the data to improve results</a:t>
            </a:r>
          </a:p>
          <a:p>
            <a:pPr marL="228600" lvl="0" indent="-228600" rtl="0">
              <a:spcBef>
                <a:spcPts val="360"/>
              </a:spcBef>
              <a:spcAft>
                <a:spcPts val="0"/>
              </a:spcAft>
              <a:buAutoNum type="arabicPeriod"/>
            </a:pPr>
            <a:r>
              <a:rPr lang="en-US" baseline="0" dirty="0" smtClean="0"/>
              <a:t>Larger teams, isolation =&gt; model and data format for exchange. Changes in data storage format -&gt; trickle in ETL changes -&gt; </a:t>
            </a:r>
            <a:r>
              <a:rPr lang="mr-IN" baseline="0" dirty="0" smtClean="0"/>
              <a:t>…</a:t>
            </a:r>
            <a:r>
              <a:rPr lang="en-US" baseline="0" dirty="0" smtClean="0"/>
              <a:t>. Large teams, friction.</a:t>
            </a:r>
          </a:p>
          <a:p>
            <a:pPr marL="228600" lvl="0" indent="-228600" rtl="0">
              <a:spcBef>
                <a:spcPts val="360"/>
              </a:spcBef>
              <a:spcAft>
                <a:spcPts val="0"/>
              </a:spcAft>
              <a:buAutoNum type="arabicPeriod"/>
            </a:pPr>
            <a:r>
              <a:rPr lang="en-US" baseline="0" dirty="0" smtClean="0"/>
              <a:t>Governance of models and data: various models in testing. Audit an older model </a:t>
            </a:r>
            <a:r>
              <a:rPr lang="mr-IN" baseline="0" dirty="0" smtClean="0"/>
              <a:t>–</a:t>
            </a:r>
            <a:r>
              <a:rPr lang="en-US" baseline="0" dirty="0" smtClean="0"/>
              <a:t> observe data, retune it???</a:t>
            </a:r>
            <a:endParaRPr dirty="0"/>
          </a:p>
        </p:txBody>
      </p:sp>
      <p:sp>
        <p:nvSpPr>
          <p:cNvPr id="144" name="Shape 14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6562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are the other big players in Machine Learning scaling out? Invested in platform team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POSITIVES : simplification by standardization. A set of tools for data prep, training and deploy. Usage </a:t>
            </a:r>
            <a:r>
              <a:rPr lang="en-US" baseline="0" dirty="0" smtClean="0">
                <a:sym typeface="Wingdings"/>
              </a:rPr>
              <a:t> more usage</a:t>
            </a:r>
          </a:p>
          <a:p>
            <a:r>
              <a:rPr lang="en-US" baseline="0" dirty="0" smtClean="0">
                <a:sym typeface="Wingdings"/>
              </a:rPr>
              <a:t>NEGATIVE : limited models. Inflexibility of algorithms. Tied to company’s infra. Hard to open it to other users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974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Mlflow</a:t>
            </a:r>
            <a:r>
              <a:rPr lang="en-US" baseline="0" dirty="0" smtClean="0"/>
              <a:t> brings about an innovation </a:t>
            </a:r>
            <a:r>
              <a:rPr lang="mr-IN" baseline="0" dirty="0" smtClean="0"/>
              <a:t>–</a:t>
            </a:r>
            <a:r>
              <a:rPr lang="en-US" baseline="0" dirty="0" smtClean="0"/>
              <a:t> as an open ML platform.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Work with any ML library/algorithm, language of choice. Not boxed into limited set of tools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- Design philosophy: API first, modular.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Submit runs in</a:t>
            </a:r>
            <a:r>
              <a:rPr lang="en-US" baseline="0" dirty="0" smtClean="0"/>
              <a:t> the same way anywhere. Local machine, any type of cloud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Reduce</a:t>
            </a:r>
            <a:r>
              <a:rPr lang="en-US" baseline="0" dirty="0" smtClean="0"/>
              <a:t> complexity and learning curve. Make it easy for 1 person to use it and scalable to 100K of user in an org.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72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2640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✔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4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409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Empower</a:t>
            </a:r>
            <a:r>
              <a:rPr lang="en-US" baseline="0" dirty="0" smtClean="0"/>
              <a:t> user to run their experiment using any tool/library and any language.</a:t>
            </a:r>
          </a:p>
          <a:p>
            <a:r>
              <a:rPr lang="en-US" baseline="0" dirty="0" smtClean="0"/>
              <a:t>Similar flexibility to handle models.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Eg</a:t>
            </a:r>
            <a:r>
              <a:rPr lang="en-US" baseline="0" dirty="0" smtClean="0"/>
              <a:t>: various model packaging formats that work with different libraries (Onyx with </a:t>
            </a:r>
            <a:r>
              <a:rPr lang="en-US" baseline="0" dirty="0" err="1" smtClean="0"/>
              <a:t>Pytorch</a:t>
            </a:r>
            <a:r>
              <a:rPr lang="en-US" baseline="0" dirty="0" smtClean="0"/>
              <a:t>, TF, </a:t>
            </a:r>
            <a:r>
              <a:rPr lang="mr-IN" baseline="0" dirty="0" smtClean="0"/>
              <a:t>…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) and various serving frameworks. Hard to integrate with everything. </a:t>
            </a:r>
            <a:r>
              <a:rPr lang="en-US" baseline="0" dirty="0" err="1" smtClean="0"/>
              <a:t>Mlflow</a:t>
            </a:r>
            <a:r>
              <a:rPr lang="en-US" baseline="0" dirty="0" smtClean="0"/>
              <a:t> has this </a:t>
            </a:r>
            <a:r>
              <a:rPr lang="en-US" baseline="0" dirty="0" err="1" smtClean="0"/>
              <a:t>pyfunc</a:t>
            </a:r>
            <a:r>
              <a:rPr lang="en-US" baseline="0" dirty="0" smtClean="0"/>
              <a:t> model flavor that exposes a python function interface that sends in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7C4FBC-5220-9747-9139-414F213DFDA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86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Relationship Id="rId3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.emf"/><Relationship Id="rId14" Type="http://schemas.openxmlformats.org/officeDocument/2006/relationships/image" Target="../media/image15.emf"/><Relationship Id="rId15" Type="http://schemas.openxmlformats.org/officeDocument/2006/relationships/image" Target="../media/image16.emf"/><Relationship Id="rId16" Type="http://schemas.openxmlformats.org/officeDocument/2006/relationships/image" Target="../media/image17.emf"/><Relationship Id="rId17" Type="http://schemas.openxmlformats.org/officeDocument/2006/relationships/image" Target="../media/image18.emf"/><Relationship Id="rId18" Type="http://schemas.openxmlformats.org/officeDocument/2006/relationships/image" Target="../media/image19.emf"/><Relationship Id="rId19" Type="http://schemas.openxmlformats.org/officeDocument/2006/relationships/image" Target="../media/image20.emf"/><Relationship Id="rId63" Type="http://schemas.openxmlformats.org/officeDocument/2006/relationships/image" Target="../media/image64.emf"/><Relationship Id="rId64" Type="http://schemas.openxmlformats.org/officeDocument/2006/relationships/image" Target="../media/image65.emf"/><Relationship Id="rId65" Type="http://schemas.openxmlformats.org/officeDocument/2006/relationships/image" Target="../media/image66.emf"/><Relationship Id="rId66" Type="http://schemas.openxmlformats.org/officeDocument/2006/relationships/image" Target="../media/image67.emf"/><Relationship Id="rId67" Type="http://schemas.openxmlformats.org/officeDocument/2006/relationships/image" Target="../media/image68.emf"/><Relationship Id="rId68" Type="http://schemas.openxmlformats.org/officeDocument/2006/relationships/image" Target="../media/image69.emf"/><Relationship Id="rId69" Type="http://schemas.openxmlformats.org/officeDocument/2006/relationships/hyperlink" Target="https://sites.google.com/a/databricks.com/icons/home?pli=1" TargetMode="External"/><Relationship Id="rId50" Type="http://schemas.openxmlformats.org/officeDocument/2006/relationships/image" Target="../media/image51.emf"/><Relationship Id="rId51" Type="http://schemas.openxmlformats.org/officeDocument/2006/relationships/image" Target="../media/image52.emf"/><Relationship Id="rId52" Type="http://schemas.openxmlformats.org/officeDocument/2006/relationships/image" Target="../media/image53.emf"/><Relationship Id="rId53" Type="http://schemas.openxmlformats.org/officeDocument/2006/relationships/image" Target="../media/image54.emf"/><Relationship Id="rId54" Type="http://schemas.openxmlformats.org/officeDocument/2006/relationships/image" Target="../media/image55.emf"/><Relationship Id="rId55" Type="http://schemas.openxmlformats.org/officeDocument/2006/relationships/image" Target="../media/image56.emf"/><Relationship Id="rId56" Type="http://schemas.openxmlformats.org/officeDocument/2006/relationships/image" Target="../media/image57.emf"/><Relationship Id="rId57" Type="http://schemas.openxmlformats.org/officeDocument/2006/relationships/image" Target="../media/image58.emf"/><Relationship Id="rId58" Type="http://schemas.openxmlformats.org/officeDocument/2006/relationships/image" Target="../media/image59.emf"/><Relationship Id="rId59" Type="http://schemas.openxmlformats.org/officeDocument/2006/relationships/image" Target="../media/image60.emf"/><Relationship Id="rId40" Type="http://schemas.openxmlformats.org/officeDocument/2006/relationships/image" Target="../media/image41.emf"/><Relationship Id="rId41" Type="http://schemas.openxmlformats.org/officeDocument/2006/relationships/image" Target="../media/image42.emf"/><Relationship Id="rId42" Type="http://schemas.openxmlformats.org/officeDocument/2006/relationships/image" Target="../media/image43.emf"/><Relationship Id="rId43" Type="http://schemas.openxmlformats.org/officeDocument/2006/relationships/image" Target="../media/image44.emf"/><Relationship Id="rId44" Type="http://schemas.openxmlformats.org/officeDocument/2006/relationships/image" Target="../media/image45.emf"/><Relationship Id="rId45" Type="http://schemas.openxmlformats.org/officeDocument/2006/relationships/image" Target="../media/image46.emf"/><Relationship Id="rId46" Type="http://schemas.openxmlformats.org/officeDocument/2006/relationships/image" Target="../media/image47.emf"/><Relationship Id="rId47" Type="http://schemas.openxmlformats.org/officeDocument/2006/relationships/image" Target="../media/image48.emf"/><Relationship Id="rId48" Type="http://schemas.openxmlformats.org/officeDocument/2006/relationships/image" Target="../media/image49.emf"/><Relationship Id="rId49" Type="http://schemas.openxmlformats.org/officeDocument/2006/relationships/image" Target="../media/image50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30" Type="http://schemas.openxmlformats.org/officeDocument/2006/relationships/image" Target="../media/image31.emf"/><Relationship Id="rId31" Type="http://schemas.openxmlformats.org/officeDocument/2006/relationships/image" Target="../media/image32.emf"/><Relationship Id="rId32" Type="http://schemas.openxmlformats.org/officeDocument/2006/relationships/image" Target="../media/image33.emf"/><Relationship Id="rId33" Type="http://schemas.openxmlformats.org/officeDocument/2006/relationships/image" Target="../media/image34.emf"/><Relationship Id="rId34" Type="http://schemas.openxmlformats.org/officeDocument/2006/relationships/image" Target="../media/image35.emf"/><Relationship Id="rId35" Type="http://schemas.openxmlformats.org/officeDocument/2006/relationships/image" Target="../media/image36.emf"/><Relationship Id="rId36" Type="http://schemas.openxmlformats.org/officeDocument/2006/relationships/image" Target="../media/image37.emf"/><Relationship Id="rId37" Type="http://schemas.openxmlformats.org/officeDocument/2006/relationships/image" Target="../media/image38.emf"/><Relationship Id="rId38" Type="http://schemas.openxmlformats.org/officeDocument/2006/relationships/image" Target="../media/image39.emf"/><Relationship Id="rId39" Type="http://schemas.openxmlformats.org/officeDocument/2006/relationships/image" Target="../media/image40.emf"/><Relationship Id="rId70" Type="http://schemas.openxmlformats.org/officeDocument/2006/relationships/image" Target="../media/image2.png"/><Relationship Id="rId20" Type="http://schemas.openxmlformats.org/officeDocument/2006/relationships/image" Target="../media/image21.emf"/><Relationship Id="rId21" Type="http://schemas.openxmlformats.org/officeDocument/2006/relationships/image" Target="../media/image22.emf"/><Relationship Id="rId22" Type="http://schemas.openxmlformats.org/officeDocument/2006/relationships/image" Target="../media/image23.emf"/><Relationship Id="rId23" Type="http://schemas.openxmlformats.org/officeDocument/2006/relationships/image" Target="../media/image24.emf"/><Relationship Id="rId24" Type="http://schemas.openxmlformats.org/officeDocument/2006/relationships/image" Target="../media/image25.emf"/><Relationship Id="rId25" Type="http://schemas.openxmlformats.org/officeDocument/2006/relationships/image" Target="../media/image26.emf"/><Relationship Id="rId26" Type="http://schemas.openxmlformats.org/officeDocument/2006/relationships/image" Target="../media/image27.emf"/><Relationship Id="rId27" Type="http://schemas.openxmlformats.org/officeDocument/2006/relationships/image" Target="../media/image28.emf"/><Relationship Id="rId28" Type="http://schemas.openxmlformats.org/officeDocument/2006/relationships/image" Target="../media/image29.emf"/><Relationship Id="rId29" Type="http://schemas.openxmlformats.org/officeDocument/2006/relationships/image" Target="../media/image30.emf"/><Relationship Id="rId60" Type="http://schemas.openxmlformats.org/officeDocument/2006/relationships/image" Target="../media/image61.emf"/><Relationship Id="rId61" Type="http://schemas.openxmlformats.org/officeDocument/2006/relationships/image" Target="../media/image62.emf"/><Relationship Id="rId62" Type="http://schemas.openxmlformats.org/officeDocument/2006/relationships/image" Target="../media/image63.emf"/><Relationship Id="rId10" Type="http://schemas.openxmlformats.org/officeDocument/2006/relationships/image" Target="../media/image11.emf"/><Relationship Id="rId11" Type="http://schemas.openxmlformats.org/officeDocument/2006/relationships/image" Target="../media/image12.emf"/><Relationship Id="rId12" Type="http://schemas.openxmlformats.org/officeDocument/2006/relationships/image" Target="../media/image13.emf"/></Relationships>
</file>

<file path=ppt/slideLayouts/_rels/slideLayout8.xml.rels><?xml version="1.0" encoding="UTF-8" standalone="yes"?>
<Relationships xmlns="http://schemas.openxmlformats.org/package/2006/relationships"><Relationship Id="rId20" Type="http://schemas.openxmlformats.org/officeDocument/2006/relationships/image" Target="../media/image88.emf"/><Relationship Id="rId21" Type="http://schemas.openxmlformats.org/officeDocument/2006/relationships/image" Target="../media/image89.emf"/><Relationship Id="rId22" Type="http://schemas.openxmlformats.org/officeDocument/2006/relationships/image" Target="../media/image90.emf"/><Relationship Id="rId23" Type="http://schemas.openxmlformats.org/officeDocument/2006/relationships/image" Target="../media/image91.emf"/><Relationship Id="rId24" Type="http://schemas.openxmlformats.org/officeDocument/2006/relationships/image" Target="../media/image92.emf"/><Relationship Id="rId25" Type="http://schemas.openxmlformats.org/officeDocument/2006/relationships/image" Target="../media/image93.emf"/><Relationship Id="rId26" Type="http://schemas.openxmlformats.org/officeDocument/2006/relationships/image" Target="../media/image94.emf"/><Relationship Id="rId27" Type="http://schemas.openxmlformats.org/officeDocument/2006/relationships/image" Target="../media/image95.emf"/><Relationship Id="rId28" Type="http://schemas.openxmlformats.org/officeDocument/2006/relationships/image" Target="../media/image96.emf"/><Relationship Id="rId29" Type="http://schemas.openxmlformats.org/officeDocument/2006/relationships/image" Target="../media/image9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0.emf"/><Relationship Id="rId3" Type="http://schemas.openxmlformats.org/officeDocument/2006/relationships/image" Target="../media/image71.emf"/><Relationship Id="rId4" Type="http://schemas.openxmlformats.org/officeDocument/2006/relationships/image" Target="../media/image72.emf"/><Relationship Id="rId5" Type="http://schemas.openxmlformats.org/officeDocument/2006/relationships/image" Target="../media/image73.emf"/><Relationship Id="rId30" Type="http://schemas.openxmlformats.org/officeDocument/2006/relationships/image" Target="../media/image98.emf"/><Relationship Id="rId31" Type="http://schemas.openxmlformats.org/officeDocument/2006/relationships/image" Target="../media/image99.emf"/><Relationship Id="rId32" Type="http://schemas.openxmlformats.org/officeDocument/2006/relationships/image" Target="../media/image100.emf"/><Relationship Id="rId9" Type="http://schemas.openxmlformats.org/officeDocument/2006/relationships/image" Target="../media/image77.emf"/><Relationship Id="rId6" Type="http://schemas.openxmlformats.org/officeDocument/2006/relationships/image" Target="../media/image74.emf"/><Relationship Id="rId7" Type="http://schemas.openxmlformats.org/officeDocument/2006/relationships/image" Target="../media/image75.emf"/><Relationship Id="rId8" Type="http://schemas.openxmlformats.org/officeDocument/2006/relationships/image" Target="../media/image76.emf"/><Relationship Id="rId33" Type="http://schemas.openxmlformats.org/officeDocument/2006/relationships/image" Target="../media/image101.emf"/><Relationship Id="rId34" Type="http://schemas.openxmlformats.org/officeDocument/2006/relationships/image" Target="../media/image102.emf"/><Relationship Id="rId35" Type="http://schemas.openxmlformats.org/officeDocument/2006/relationships/image" Target="../media/image103.emf"/><Relationship Id="rId36" Type="http://schemas.openxmlformats.org/officeDocument/2006/relationships/image" Target="../media/image104.emf"/><Relationship Id="rId10" Type="http://schemas.openxmlformats.org/officeDocument/2006/relationships/image" Target="../media/image78.emf"/><Relationship Id="rId11" Type="http://schemas.openxmlformats.org/officeDocument/2006/relationships/image" Target="../media/image79.emf"/><Relationship Id="rId12" Type="http://schemas.openxmlformats.org/officeDocument/2006/relationships/image" Target="../media/image80.emf"/><Relationship Id="rId13" Type="http://schemas.openxmlformats.org/officeDocument/2006/relationships/image" Target="../media/image81.emf"/><Relationship Id="rId14" Type="http://schemas.openxmlformats.org/officeDocument/2006/relationships/image" Target="../media/image82.emf"/><Relationship Id="rId15" Type="http://schemas.openxmlformats.org/officeDocument/2006/relationships/image" Target="../media/image83.emf"/><Relationship Id="rId16" Type="http://schemas.openxmlformats.org/officeDocument/2006/relationships/image" Target="../media/image84.emf"/><Relationship Id="rId17" Type="http://schemas.openxmlformats.org/officeDocument/2006/relationships/image" Target="../media/image85.emf"/><Relationship Id="rId18" Type="http://schemas.openxmlformats.org/officeDocument/2006/relationships/image" Target="../media/image86.emf"/><Relationship Id="rId19" Type="http://schemas.openxmlformats.org/officeDocument/2006/relationships/image" Target="../media/image87.emf"/><Relationship Id="rId37" Type="http://schemas.openxmlformats.org/officeDocument/2006/relationships/image" Target="../media/image105.emf"/><Relationship Id="rId38" Type="http://schemas.openxmlformats.org/officeDocument/2006/relationships/image" Target="../media/image106.emf"/><Relationship Id="rId39" Type="http://schemas.openxmlformats.org/officeDocument/2006/relationships/image" Target="../media/image107.emf"/><Relationship Id="rId40" Type="http://schemas.openxmlformats.org/officeDocument/2006/relationships/image" Target="../media/image108.emf"/><Relationship Id="rId41" Type="http://schemas.openxmlformats.org/officeDocument/2006/relationships/image" Target="../media/image109.emf"/><Relationship Id="rId4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1.emf"/><Relationship Id="rId14" Type="http://schemas.openxmlformats.org/officeDocument/2006/relationships/image" Target="../media/image122.emf"/><Relationship Id="rId15" Type="http://schemas.openxmlformats.org/officeDocument/2006/relationships/image" Target="../media/image123.emf"/><Relationship Id="rId16" Type="http://schemas.openxmlformats.org/officeDocument/2006/relationships/image" Target="../media/image124.emf"/><Relationship Id="rId17" Type="http://schemas.openxmlformats.org/officeDocument/2006/relationships/image" Target="../media/image125.emf"/><Relationship Id="rId18" Type="http://schemas.openxmlformats.org/officeDocument/2006/relationships/image" Target="../media/image126.emf"/><Relationship Id="rId19" Type="http://schemas.openxmlformats.org/officeDocument/2006/relationships/image" Target="../media/image127.emf"/><Relationship Id="rId63" Type="http://schemas.openxmlformats.org/officeDocument/2006/relationships/image" Target="../media/image171.emf"/><Relationship Id="rId64" Type="http://schemas.openxmlformats.org/officeDocument/2006/relationships/image" Target="../media/image172.emf"/><Relationship Id="rId65" Type="http://schemas.openxmlformats.org/officeDocument/2006/relationships/image" Target="../media/image173.emf"/><Relationship Id="rId66" Type="http://schemas.openxmlformats.org/officeDocument/2006/relationships/image" Target="../media/image2.png"/><Relationship Id="rId50" Type="http://schemas.openxmlformats.org/officeDocument/2006/relationships/image" Target="../media/image158.emf"/><Relationship Id="rId51" Type="http://schemas.openxmlformats.org/officeDocument/2006/relationships/image" Target="../media/image159.emf"/><Relationship Id="rId52" Type="http://schemas.openxmlformats.org/officeDocument/2006/relationships/image" Target="../media/image160.emf"/><Relationship Id="rId53" Type="http://schemas.openxmlformats.org/officeDocument/2006/relationships/image" Target="../media/image161.emf"/><Relationship Id="rId54" Type="http://schemas.openxmlformats.org/officeDocument/2006/relationships/image" Target="../media/image162.emf"/><Relationship Id="rId55" Type="http://schemas.openxmlformats.org/officeDocument/2006/relationships/image" Target="../media/image163.emf"/><Relationship Id="rId56" Type="http://schemas.openxmlformats.org/officeDocument/2006/relationships/image" Target="../media/image164.emf"/><Relationship Id="rId57" Type="http://schemas.openxmlformats.org/officeDocument/2006/relationships/image" Target="../media/image165.emf"/><Relationship Id="rId58" Type="http://schemas.openxmlformats.org/officeDocument/2006/relationships/image" Target="../media/image166.emf"/><Relationship Id="rId59" Type="http://schemas.openxmlformats.org/officeDocument/2006/relationships/image" Target="../media/image167.emf"/><Relationship Id="rId40" Type="http://schemas.openxmlformats.org/officeDocument/2006/relationships/image" Target="../media/image148.emf"/><Relationship Id="rId41" Type="http://schemas.openxmlformats.org/officeDocument/2006/relationships/image" Target="../media/image149.emf"/><Relationship Id="rId42" Type="http://schemas.openxmlformats.org/officeDocument/2006/relationships/image" Target="../media/image150.emf"/><Relationship Id="rId43" Type="http://schemas.openxmlformats.org/officeDocument/2006/relationships/image" Target="../media/image151.emf"/><Relationship Id="rId44" Type="http://schemas.openxmlformats.org/officeDocument/2006/relationships/image" Target="../media/image152.emf"/><Relationship Id="rId45" Type="http://schemas.openxmlformats.org/officeDocument/2006/relationships/image" Target="../media/image153.emf"/><Relationship Id="rId46" Type="http://schemas.openxmlformats.org/officeDocument/2006/relationships/image" Target="../media/image154.emf"/><Relationship Id="rId47" Type="http://schemas.openxmlformats.org/officeDocument/2006/relationships/image" Target="../media/image155.emf"/><Relationship Id="rId48" Type="http://schemas.openxmlformats.org/officeDocument/2006/relationships/image" Target="../media/image156.emf"/><Relationship Id="rId49" Type="http://schemas.openxmlformats.org/officeDocument/2006/relationships/image" Target="../media/image157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0.emf"/><Relationship Id="rId3" Type="http://schemas.openxmlformats.org/officeDocument/2006/relationships/image" Target="../media/image111.emf"/><Relationship Id="rId4" Type="http://schemas.openxmlformats.org/officeDocument/2006/relationships/image" Target="../media/image112.emf"/><Relationship Id="rId5" Type="http://schemas.openxmlformats.org/officeDocument/2006/relationships/image" Target="../media/image113.emf"/><Relationship Id="rId6" Type="http://schemas.openxmlformats.org/officeDocument/2006/relationships/image" Target="../media/image114.emf"/><Relationship Id="rId7" Type="http://schemas.openxmlformats.org/officeDocument/2006/relationships/image" Target="../media/image115.emf"/><Relationship Id="rId8" Type="http://schemas.openxmlformats.org/officeDocument/2006/relationships/image" Target="../media/image116.emf"/><Relationship Id="rId9" Type="http://schemas.openxmlformats.org/officeDocument/2006/relationships/image" Target="../media/image117.emf"/><Relationship Id="rId30" Type="http://schemas.openxmlformats.org/officeDocument/2006/relationships/image" Target="../media/image138.emf"/><Relationship Id="rId31" Type="http://schemas.openxmlformats.org/officeDocument/2006/relationships/image" Target="../media/image139.emf"/><Relationship Id="rId32" Type="http://schemas.openxmlformats.org/officeDocument/2006/relationships/image" Target="../media/image140.emf"/><Relationship Id="rId33" Type="http://schemas.openxmlformats.org/officeDocument/2006/relationships/image" Target="../media/image141.emf"/><Relationship Id="rId34" Type="http://schemas.openxmlformats.org/officeDocument/2006/relationships/image" Target="../media/image142.emf"/><Relationship Id="rId35" Type="http://schemas.openxmlformats.org/officeDocument/2006/relationships/image" Target="../media/image143.emf"/><Relationship Id="rId36" Type="http://schemas.openxmlformats.org/officeDocument/2006/relationships/image" Target="../media/image144.emf"/><Relationship Id="rId37" Type="http://schemas.openxmlformats.org/officeDocument/2006/relationships/image" Target="../media/image145.emf"/><Relationship Id="rId38" Type="http://schemas.openxmlformats.org/officeDocument/2006/relationships/image" Target="../media/image146.emf"/><Relationship Id="rId39" Type="http://schemas.openxmlformats.org/officeDocument/2006/relationships/image" Target="../media/image147.emf"/><Relationship Id="rId20" Type="http://schemas.openxmlformats.org/officeDocument/2006/relationships/image" Target="../media/image128.emf"/><Relationship Id="rId21" Type="http://schemas.openxmlformats.org/officeDocument/2006/relationships/image" Target="../media/image129.emf"/><Relationship Id="rId22" Type="http://schemas.openxmlformats.org/officeDocument/2006/relationships/image" Target="../media/image130.emf"/><Relationship Id="rId23" Type="http://schemas.openxmlformats.org/officeDocument/2006/relationships/image" Target="../media/image131.emf"/><Relationship Id="rId24" Type="http://schemas.openxmlformats.org/officeDocument/2006/relationships/image" Target="../media/image132.emf"/><Relationship Id="rId25" Type="http://schemas.openxmlformats.org/officeDocument/2006/relationships/image" Target="../media/image133.emf"/><Relationship Id="rId26" Type="http://schemas.openxmlformats.org/officeDocument/2006/relationships/image" Target="../media/image134.emf"/><Relationship Id="rId27" Type="http://schemas.openxmlformats.org/officeDocument/2006/relationships/image" Target="../media/image135.emf"/><Relationship Id="rId28" Type="http://schemas.openxmlformats.org/officeDocument/2006/relationships/image" Target="../media/image136.emf"/><Relationship Id="rId29" Type="http://schemas.openxmlformats.org/officeDocument/2006/relationships/image" Target="../media/image137.emf"/><Relationship Id="rId60" Type="http://schemas.openxmlformats.org/officeDocument/2006/relationships/image" Target="../media/image168.emf"/><Relationship Id="rId61" Type="http://schemas.openxmlformats.org/officeDocument/2006/relationships/image" Target="../media/image169.emf"/><Relationship Id="rId62" Type="http://schemas.openxmlformats.org/officeDocument/2006/relationships/image" Target="../media/image170.emf"/><Relationship Id="rId10" Type="http://schemas.openxmlformats.org/officeDocument/2006/relationships/image" Target="../media/image118.emf"/><Relationship Id="rId11" Type="http://schemas.openxmlformats.org/officeDocument/2006/relationships/image" Target="../media/image119.emf"/><Relationship Id="rId12" Type="http://schemas.openxmlformats.org/officeDocument/2006/relationships/image" Target="../media/image120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5556" y="1558774"/>
            <a:ext cx="8240889" cy="1863171"/>
          </a:xfr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54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 smtClean="0"/>
              <a:t>Title goes here</a:t>
            </a:r>
            <a:br>
              <a:rPr lang="en-US" dirty="0" smtClean="0"/>
            </a:br>
            <a:r>
              <a:rPr lang="en-US" dirty="0" smtClean="0"/>
              <a:t>It can be two lines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593" y="4176647"/>
            <a:ext cx="6400800" cy="4538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4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87742" y="4563527"/>
            <a:ext cx="6446838" cy="4434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4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98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25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63538" y="1589564"/>
            <a:ext cx="8399462" cy="1775935"/>
          </a:xfrm>
        </p:spPr>
        <p:txBody>
          <a:bodyPr anchor="ctr">
            <a:normAutofit/>
          </a:bodyPr>
          <a:lstStyle>
            <a:lvl1pPr marL="0" indent="0" algn="ctr">
              <a:buNone/>
              <a:defRPr sz="54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  <a:lvl2pPr marL="227013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2pPr>
            <a:lvl3pPr marL="569913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3pPr>
            <a:lvl4pPr marL="796925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4pPr>
            <a:lvl5pPr marL="971550" indent="0">
              <a:buNone/>
              <a:defRPr b="0" i="0">
                <a:latin typeface="Source Sans Pro Light" charset="0"/>
                <a:ea typeface="Source Sans Pro Light" charset="0"/>
                <a:cs typeface="Source Sans Pro Light" charset="0"/>
              </a:defRPr>
            </a:lvl5pPr>
          </a:lstStyle>
          <a:p>
            <a:pPr lvl="0"/>
            <a:r>
              <a:rPr lang="en-US" dirty="0" smtClean="0"/>
              <a:t>Slide for Large Questions </a:t>
            </a:r>
            <a:br>
              <a:rPr lang="en-US" dirty="0" smtClean="0"/>
            </a:br>
            <a:r>
              <a:rPr lang="en-US" dirty="0" smtClean="0"/>
              <a:t>Or Section Headers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Fra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903111" y="1801592"/>
            <a:ext cx="7739943" cy="1248834"/>
          </a:xfrm>
        </p:spPr>
        <p:txBody>
          <a:bodyPr>
            <a:noAutofit/>
          </a:bodyPr>
          <a:lstStyle>
            <a:lvl1pPr algn="l">
              <a:defRPr sz="5400" b="0" i="0" baseline="0">
                <a:solidFill>
                  <a:schemeClr val="bg1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r>
              <a:rPr lang="en-US" dirty="0" smtClean="0"/>
              <a:t>Thank you.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04711" y="2717205"/>
            <a:ext cx="6349823" cy="666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Parting words or contact information go here.</a:t>
            </a:r>
          </a:p>
        </p:txBody>
      </p:sp>
    </p:spTree>
    <p:extLst>
      <p:ext uri="{BB962C8B-B14F-4D97-AF65-F5344CB8AC3E}">
        <p14:creationId xmlns:p14="http://schemas.microsoft.com/office/powerpoint/2010/main" val="262738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60" y="1312863"/>
            <a:ext cx="8560454" cy="3394075"/>
          </a:xfrm>
          <a:prstGeom prst="rect">
            <a:avLst/>
          </a:prstGeom>
          <a:noFill/>
        </p:spPr>
        <p:txBody>
          <a:bodyPr/>
          <a:lstStyle>
            <a:lvl1pPr>
              <a:defRPr spc="0">
                <a:solidFill>
                  <a:schemeClr val="bg1"/>
                </a:solidFill>
              </a:defRPr>
            </a:lvl1pPr>
            <a:lvl2pPr>
              <a:defRPr sz="2200" spc="0">
                <a:solidFill>
                  <a:schemeClr val="bg1"/>
                </a:solidFill>
              </a:defRPr>
            </a:lvl2pPr>
            <a:lvl3pPr>
              <a:defRPr spc="0">
                <a:solidFill>
                  <a:schemeClr val="bg1"/>
                </a:solidFill>
              </a:defRPr>
            </a:lvl3pPr>
            <a:lvl4pPr>
              <a:defRPr spc="0">
                <a:solidFill>
                  <a:schemeClr val="bg1"/>
                </a:solidFill>
              </a:defRPr>
            </a:lvl4pPr>
            <a:lvl5pPr>
              <a:defRPr spc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33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91985-14E4-0142-AB52-0263A1D7FC4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9/19/18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F3ADE-8D17-7D4C-951B-2E4B4FD6035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254760" y="1323212"/>
            <a:ext cx="4238622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tx1"/>
                </a:solidFill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6"/>
          </p:nvPr>
        </p:nvSpPr>
        <p:spPr>
          <a:xfrm>
            <a:off x="4572000" y="1323212"/>
            <a:ext cx="4243214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tx1"/>
                </a:solidFill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tx1"/>
                </a:solidFill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tx1"/>
                </a:solidFill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tx1"/>
                </a:solidFill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331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4760" y="1286171"/>
            <a:ext cx="4238622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 baseline="0">
                <a:solidFill>
                  <a:schemeClr val="bg1"/>
                </a:solidFill>
                <a:effectLst/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0360" y="1286171"/>
            <a:ext cx="4254854" cy="47982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effectLst/>
                <a:latin typeface="Source Sans Pro"/>
                <a:cs typeface="Source Sans Pro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b="0" i="0">
                <a:solidFill>
                  <a:schemeClr val="bg1"/>
                </a:solidFill>
                <a:effectLst/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16"/>
          </p:nvPr>
        </p:nvSpPr>
        <p:spPr>
          <a:xfrm>
            <a:off x="4572000" y="1843144"/>
            <a:ext cx="4243214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bg1"/>
                </a:solidFill>
                <a:effectLst/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bg1"/>
                </a:solidFill>
                <a:effectLst/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bg1"/>
                </a:solidFill>
                <a:effectLst/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bg1"/>
                </a:solidFill>
                <a:effectLst/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bg1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7"/>
          </p:nvPr>
        </p:nvSpPr>
        <p:spPr>
          <a:xfrm>
            <a:off x="254760" y="1843144"/>
            <a:ext cx="4234646" cy="2963466"/>
          </a:xfrm>
          <a:prstGeom prst="rect">
            <a:avLst/>
          </a:prstGeom>
        </p:spPr>
        <p:txBody>
          <a:bodyPr>
            <a:normAutofit/>
          </a:bodyPr>
          <a:lstStyle>
            <a:lvl1pPr marL="168275" indent="-168275">
              <a:buFont typeface="Arial"/>
              <a:buChar char="•"/>
              <a:defRPr sz="2000">
                <a:solidFill>
                  <a:schemeClr val="bg1"/>
                </a:solidFill>
                <a:effectLst/>
              </a:defRPr>
            </a:lvl1pPr>
            <a:lvl2pPr marL="458788" indent="-169863">
              <a:buFont typeface="Lucida Grande"/>
              <a:buChar char="–"/>
              <a:defRPr sz="1800">
                <a:solidFill>
                  <a:schemeClr val="bg1"/>
                </a:solidFill>
                <a:effectLst/>
              </a:defRPr>
            </a:lvl2pPr>
            <a:lvl3pPr marL="744538" indent="-115888">
              <a:buFont typeface="Arial"/>
              <a:buChar char="•"/>
              <a:defRPr sz="1400">
                <a:solidFill>
                  <a:schemeClr val="bg1"/>
                </a:solidFill>
                <a:effectLst/>
              </a:defRPr>
            </a:lvl3pPr>
            <a:lvl4pPr marL="973138" indent="-112713">
              <a:buFont typeface="Lucida Grande"/>
              <a:buChar char="–"/>
              <a:defRPr sz="1200">
                <a:solidFill>
                  <a:schemeClr val="bg1"/>
                </a:solidFill>
                <a:effectLst/>
              </a:defRPr>
            </a:lvl4pPr>
            <a:lvl5pPr marL="1198563" indent="-115888">
              <a:buFont typeface="Arial"/>
              <a:buChar char="•"/>
              <a:defRPr sz="1200">
                <a:solidFill>
                  <a:schemeClr val="bg1"/>
                </a:solidFill>
                <a:effectLst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7288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Question or Section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2500" y="952049"/>
            <a:ext cx="6930571" cy="2440157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4400" b="0" i="0" baseline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952500" y="2965040"/>
            <a:ext cx="6851951" cy="138067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2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>
              <a:defRPr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graphicFrame>
        <p:nvGraphicFramePr>
          <p:cNvPr id="5" name="Picture Placeholder 9"/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600273334"/>
              </p:ext>
            </p:extLst>
          </p:nvPr>
        </p:nvGraphicFramePr>
        <p:xfrm>
          <a:off x="1209675" y="1200150"/>
          <a:ext cx="7172325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169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0" i="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Newslab Light" charset="0"/>
                <a:ea typeface="ＭＳ Ｐゴシック" charset="0"/>
              </a:defRPr>
            </a:lvl9pPr>
          </a:lstStyle>
          <a:p>
            <a:r>
              <a:rPr lang="en-US" smtClean="0"/>
              <a:t>Here are some icons to use - scalable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5125" y="1668073"/>
            <a:ext cx="408066" cy="4080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4432" y="1668073"/>
            <a:ext cx="408066" cy="408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3739" y="1668073"/>
            <a:ext cx="408066" cy="4080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83046" y="1668073"/>
            <a:ext cx="408066" cy="4080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2353" y="1668073"/>
            <a:ext cx="408066" cy="4080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81660" y="1668073"/>
            <a:ext cx="408066" cy="4080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30967" y="1668073"/>
            <a:ext cx="408066" cy="408066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80274" y="1668073"/>
            <a:ext cx="408066" cy="4080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29581" y="1668073"/>
            <a:ext cx="408066" cy="40806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78888" y="1668073"/>
            <a:ext cx="408066" cy="4080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28195" y="1668073"/>
            <a:ext cx="408066" cy="4080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77502" y="1668073"/>
            <a:ext cx="408066" cy="408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6809" y="1668073"/>
            <a:ext cx="408066" cy="40806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76116" y="1668073"/>
            <a:ext cx="408066" cy="40806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25423" y="1668073"/>
            <a:ext cx="408066" cy="40806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730" y="1668073"/>
            <a:ext cx="408066" cy="408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24037" y="1668073"/>
            <a:ext cx="408066" cy="40806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3344" y="1668073"/>
            <a:ext cx="408066" cy="40806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2651" y="1668073"/>
            <a:ext cx="408066" cy="408066"/>
          </a:xfrm>
          <a:prstGeom prst="rect">
            <a:avLst/>
          </a:prstGeom>
        </p:spPr>
      </p:pic>
      <p:sp>
        <p:nvSpPr>
          <p:cNvPr id="23" name="Content Placeholder 3"/>
          <p:cNvSpPr txBox="1">
            <a:spLocks/>
          </p:cNvSpPr>
          <p:nvPr userDrawn="1"/>
        </p:nvSpPr>
        <p:spPr>
          <a:xfrm>
            <a:off x="272588" y="1357756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DB Benefits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39" y="2579571"/>
            <a:ext cx="470108" cy="4701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1" y="2579571"/>
            <a:ext cx="470108" cy="4701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83" y="2579571"/>
            <a:ext cx="470108" cy="47010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5" y="2579571"/>
            <a:ext cx="470108" cy="4701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227" y="2579571"/>
            <a:ext cx="470108" cy="47010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249" y="2579571"/>
            <a:ext cx="470108" cy="47010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271" y="2579571"/>
            <a:ext cx="470108" cy="47010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293" y="2579571"/>
            <a:ext cx="470108" cy="47010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315" y="2579571"/>
            <a:ext cx="470108" cy="47010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337" y="2579571"/>
            <a:ext cx="470108" cy="470108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0359" y="2579571"/>
            <a:ext cx="470108" cy="47010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381" y="2579571"/>
            <a:ext cx="470108" cy="47010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403" y="2579571"/>
            <a:ext cx="470108" cy="47010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425" y="2579571"/>
            <a:ext cx="470108" cy="47010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447" y="2579571"/>
            <a:ext cx="470108" cy="470108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71" y="2579571"/>
            <a:ext cx="470108" cy="470108"/>
          </a:xfrm>
          <a:prstGeom prst="rect">
            <a:avLst/>
          </a:prstGeom>
        </p:spPr>
      </p:pic>
      <p:sp>
        <p:nvSpPr>
          <p:cNvPr id="40" name="Content Placeholder 3"/>
          <p:cNvSpPr txBox="1">
            <a:spLocks/>
          </p:cNvSpPr>
          <p:nvPr userDrawn="1"/>
        </p:nvSpPr>
        <p:spPr>
          <a:xfrm>
            <a:off x="254760" y="2269253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DB Features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52" y="3553111"/>
            <a:ext cx="505980" cy="5059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98" y="3553111"/>
            <a:ext cx="505980" cy="50598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344" y="3553111"/>
            <a:ext cx="505980" cy="50598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290" y="3553111"/>
            <a:ext cx="505980" cy="50598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236" y="3553111"/>
            <a:ext cx="505980" cy="5059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182" y="3553111"/>
            <a:ext cx="505980" cy="50598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128" y="3553111"/>
            <a:ext cx="505980" cy="50598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074" y="3553111"/>
            <a:ext cx="505980" cy="5059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020" y="3553111"/>
            <a:ext cx="505980" cy="50598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66" y="3553111"/>
            <a:ext cx="505980" cy="50598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912" y="3553111"/>
            <a:ext cx="505980" cy="5059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858" y="3553111"/>
            <a:ext cx="505980" cy="50598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804" y="3553111"/>
            <a:ext cx="505980" cy="50598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750" y="3553111"/>
            <a:ext cx="505980" cy="505980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696" y="3553111"/>
            <a:ext cx="505980" cy="50598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642" y="3553111"/>
            <a:ext cx="505980" cy="50598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588" y="3553111"/>
            <a:ext cx="505980" cy="5059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542" y="3553111"/>
            <a:ext cx="505980" cy="5059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883" y="4138790"/>
            <a:ext cx="500909" cy="50090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82" y="4138790"/>
            <a:ext cx="500909" cy="50090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679" y="4138790"/>
            <a:ext cx="500909" cy="50090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455" y="4152936"/>
            <a:ext cx="472617" cy="472617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3062" y="4152936"/>
            <a:ext cx="472617" cy="472617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69" y="4152936"/>
            <a:ext cx="472617" cy="472617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276" y="4152936"/>
            <a:ext cx="472617" cy="472617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0" y="4184282"/>
            <a:ext cx="409925" cy="409925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965" y="4184282"/>
            <a:ext cx="409925" cy="40992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80" y="4184282"/>
            <a:ext cx="409925" cy="409925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95" y="4184282"/>
            <a:ext cx="409925" cy="409925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10" y="4184282"/>
            <a:ext cx="409925" cy="409925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625" y="4184282"/>
            <a:ext cx="409925" cy="409925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 userDrawn="1"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540" y="4184282"/>
            <a:ext cx="409925" cy="409925"/>
          </a:xfrm>
          <a:prstGeom prst="rect">
            <a:avLst/>
          </a:prstGeom>
        </p:spPr>
      </p:pic>
      <p:sp>
        <p:nvSpPr>
          <p:cNvPr id="73" name="Content Placeholder 3"/>
          <p:cNvSpPr txBox="1">
            <a:spLocks/>
          </p:cNvSpPr>
          <p:nvPr userDrawn="1"/>
        </p:nvSpPr>
        <p:spPr>
          <a:xfrm>
            <a:off x="268994" y="3255350"/>
            <a:ext cx="2141610" cy="297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General / Data Science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74" name="Content Placeholder 3"/>
          <p:cNvSpPr txBox="1">
            <a:spLocks/>
          </p:cNvSpPr>
          <p:nvPr userDrawn="1"/>
        </p:nvSpPr>
        <p:spPr>
          <a:xfrm>
            <a:off x="268994" y="796323"/>
            <a:ext cx="8095812" cy="711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>
                <a:solidFill>
                  <a:schemeClr val="accent5"/>
                </a:solidFill>
              </a:rPr>
              <a:t>Icons can be recolored within </a:t>
            </a:r>
            <a:r>
              <a:rPr lang="en-US" sz="1400" b="1" err="1" smtClean="0">
                <a:solidFill>
                  <a:schemeClr val="accent5"/>
                </a:solidFill>
              </a:rPr>
              <a:t>Powerpoint</a:t>
            </a:r>
            <a:r>
              <a:rPr lang="en-US" sz="1400" b="1" smtClean="0">
                <a:solidFill>
                  <a:schemeClr val="accent5"/>
                </a:solidFill>
              </a:rPr>
              <a:t> </a:t>
            </a:r>
            <a:r>
              <a:rPr lang="en-US" sz="1400" b="1" smtClean="0">
                <a:solidFill>
                  <a:schemeClr val="bg1"/>
                </a:solidFill>
              </a:rPr>
              <a:t>— </a:t>
            </a:r>
            <a:r>
              <a:rPr lang="en-US" sz="1400" b="1">
                <a:solidFill>
                  <a:schemeClr val="bg1"/>
                </a:solidFill>
              </a:rPr>
              <a:t>see: format picture / picture color / </a:t>
            </a:r>
            <a:r>
              <a:rPr lang="en-US" sz="1400" b="1" smtClean="0">
                <a:solidFill>
                  <a:schemeClr val="bg1"/>
                </a:solidFill>
              </a:rPr>
              <a:t>recolor</a:t>
            </a:r>
          </a:p>
          <a:p>
            <a:r>
              <a:rPr lang="en-US" sz="1400" b="1" smtClean="0">
                <a:solidFill>
                  <a:schemeClr val="bg1"/>
                </a:solidFill>
              </a:rPr>
              <a:t>Orange, Green, Black versions (no </a:t>
            </a:r>
            <a:r>
              <a:rPr lang="en-US" sz="1400" b="1" err="1" smtClean="0">
                <a:solidFill>
                  <a:schemeClr val="bg1"/>
                </a:solidFill>
              </a:rPr>
              <a:t>recoloration</a:t>
            </a:r>
            <a:r>
              <a:rPr lang="en-US" sz="1400" b="1" smtClean="0">
                <a:solidFill>
                  <a:schemeClr val="bg1"/>
                </a:solidFill>
              </a:rPr>
              <a:t> necessary) can be found in </a:t>
            </a:r>
            <a:r>
              <a:rPr lang="en-US" sz="1400" b="1" smtClean="0">
                <a:solidFill>
                  <a:schemeClr val="bg1"/>
                </a:solidFill>
                <a:hlinkClick r:id="rId69"/>
              </a:rPr>
              <a:t>go/icons</a:t>
            </a:r>
            <a:endParaRPr lang="en-US" sz="1400" b="1" smtClean="0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78" name="Picture 77"/>
          <p:cNvPicPr>
            <a:picLocks noChangeAspect="1"/>
          </p:cNvPicPr>
          <p:nvPr userDrawn="1"/>
        </p:nvPicPr>
        <p:blipFill>
          <a:blip r:embed="rId7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76" name="TextBox 75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328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4760" y="206375"/>
            <a:ext cx="8560454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 txBox="1">
            <a:spLocks/>
          </p:cNvSpPr>
          <p:nvPr userDrawn="1"/>
        </p:nvSpPr>
        <p:spPr>
          <a:xfrm>
            <a:off x="276504" y="3189900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Industries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73" y="3543523"/>
            <a:ext cx="499670" cy="4996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42" y="3543523"/>
            <a:ext cx="499670" cy="4996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11" y="3543523"/>
            <a:ext cx="499670" cy="4996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080" y="3543523"/>
            <a:ext cx="499670" cy="499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49" y="3543523"/>
            <a:ext cx="499670" cy="4996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818" y="3543523"/>
            <a:ext cx="499670" cy="4996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687" y="3543523"/>
            <a:ext cx="499670" cy="4996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556" y="3543523"/>
            <a:ext cx="499670" cy="4996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425" y="3543523"/>
            <a:ext cx="499670" cy="4996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294" y="3543523"/>
            <a:ext cx="499670" cy="4996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163" y="3543523"/>
            <a:ext cx="499670" cy="4996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032" y="3543523"/>
            <a:ext cx="499670" cy="4996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900" y="3543523"/>
            <a:ext cx="499670" cy="4996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80" y="2490044"/>
            <a:ext cx="535481" cy="53548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00" y="2490044"/>
            <a:ext cx="535481" cy="53548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320" y="2490044"/>
            <a:ext cx="535481" cy="5354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40" y="2490044"/>
            <a:ext cx="535481" cy="5354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9160" y="2490044"/>
            <a:ext cx="535481" cy="5354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580" y="2490044"/>
            <a:ext cx="535481" cy="53548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000" y="2490044"/>
            <a:ext cx="535481" cy="53548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420" y="2490044"/>
            <a:ext cx="535481" cy="535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840" y="2490044"/>
            <a:ext cx="535481" cy="53548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60" y="2490044"/>
            <a:ext cx="535481" cy="53548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680" y="2490044"/>
            <a:ext cx="535481" cy="53548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100" y="2490044"/>
            <a:ext cx="535481" cy="53548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20" y="2490044"/>
            <a:ext cx="535481" cy="535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938" y="2490044"/>
            <a:ext cx="535481" cy="535481"/>
          </a:xfrm>
          <a:prstGeom prst="rect">
            <a:avLst/>
          </a:prstGeom>
        </p:spPr>
      </p:pic>
      <p:sp>
        <p:nvSpPr>
          <p:cNvPr id="32" name="Content Placeholder 3"/>
          <p:cNvSpPr txBox="1">
            <a:spLocks/>
          </p:cNvSpPr>
          <p:nvPr userDrawn="1"/>
        </p:nvSpPr>
        <p:spPr>
          <a:xfrm>
            <a:off x="269106" y="2219024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Security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1" y="1557634"/>
            <a:ext cx="513604" cy="51360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79" y="1557634"/>
            <a:ext cx="513604" cy="51360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05" y="1557634"/>
            <a:ext cx="513604" cy="51360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552" y="1557634"/>
            <a:ext cx="513604" cy="513604"/>
          </a:xfrm>
          <a:prstGeom prst="rect">
            <a:avLst/>
          </a:prstGeom>
        </p:spPr>
      </p:pic>
      <p:sp>
        <p:nvSpPr>
          <p:cNvPr id="37" name="Content Placeholder 3"/>
          <p:cNvSpPr txBox="1">
            <a:spLocks/>
          </p:cNvSpPr>
          <p:nvPr userDrawn="1"/>
        </p:nvSpPr>
        <p:spPr>
          <a:xfrm>
            <a:off x="268857" y="1248148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Spark Benefits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323" y="1570014"/>
            <a:ext cx="501224" cy="50122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28" y="1570014"/>
            <a:ext cx="501224" cy="5012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933" y="1570014"/>
            <a:ext cx="501224" cy="50122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738" y="1570014"/>
            <a:ext cx="501224" cy="50122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543" y="1570014"/>
            <a:ext cx="501224" cy="5012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348" y="1570014"/>
            <a:ext cx="501224" cy="50122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153" y="1570014"/>
            <a:ext cx="501224" cy="50122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958" y="1570014"/>
            <a:ext cx="501224" cy="5012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763" y="1570014"/>
            <a:ext cx="501224" cy="501224"/>
          </a:xfrm>
          <a:prstGeom prst="rect">
            <a:avLst/>
          </a:prstGeom>
        </p:spPr>
      </p:pic>
      <p:sp>
        <p:nvSpPr>
          <p:cNvPr id="47" name="Content Placeholder 3"/>
          <p:cNvSpPr txBox="1">
            <a:spLocks/>
          </p:cNvSpPr>
          <p:nvPr userDrawn="1"/>
        </p:nvSpPr>
        <p:spPr>
          <a:xfrm>
            <a:off x="3187908" y="1250438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>
                <a:solidFill>
                  <a:schemeClr val="bg1"/>
                </a:solidFill>
              </a:rPr>
              <a:t>Spark Features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49" name="TextBox 48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48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4760" y="206375"/>
            <a:ext cx="8560454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 userDrawn="1"/>
        </p:nvSpPr>
        <p:spPr>
          <a:xfrm>
            <a:off x="226510" y="1268569"/>
            <a:ext cx="1248914" cy="375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None/>
              <a:defRPr sz="1200" b="0" i="0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8788" indent="-16986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8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tabLst/>
              <a:defRPr sz="14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3138" indent="-112713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Lucida Grande"/>
              <a:buChar char="–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98563" indent="-115888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Arial"/>
              <a:buChar char="•"/>
              <a:defRPr sz="1200" b="0" i="0" kern="1200" spc="0">
                <a:solidFill>
                  <a:schemeClr val="tx1">
                    <a:lumMod val="75000"/>
                    <a:lumOff val="2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err="1" smtClean="0">
                <a:solidFill>
                  <a:schemeClr val="bg1"/>
                </a:solidFill>
              </a:rPr>
              <a:t>Misc</a:t>
            </a:r>
            <a:r>
              <a:rPr lang="en-US" smtClean="0">
                <a:solidFill>
                  <a:schemeClr val="bg1"/>
                </a:solidFill>
              </a:rPr>
              <a:t> 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64" y="1713043"/>
            <a:ext cx="560049" cy="5600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28" y="1713043"/>
            <a:ext cx="560049" cy="5600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892" y="1713043"/>
            <a:ext cx="560049" cy="5600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856" y="1713043"/>
            <a:ext cx="560049" cy="56004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20" y="1713043"/>
            <a:ext cx="560049" cy="560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784" y="1713043"/>
            <a:ext cx="560049" cy="56004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748" y="1713043"/>
            <a:ext cx="560049" cy="5600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4712" y="1713043"/>
            <a:ext cx="560049" cy="56004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676" y="1713043"/>
            <a:ext cx="560049" cy="5600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40" y="1713043"/>
            <a:ext cx="560049" cy="56004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604" y="1713043"/>
            <a:ext cx="560049" cy="56004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568" y="1713043"/>
            <a:ext cx="560049" cy="5600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532" y="1713043"/>
            <a:ext cx="560049" cy="5600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496" y="1713043"/>
            <a:ext cx="560049" cy="56004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460" y="1713043"/>
            <a:ext cx="560049" cy="5600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419" y="1713043"/>
            <a:ext cx="560049" cy="56004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8" y="2463474"/>
            <a:ext cx="560049" cy="56004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864" y="2463474"/>
            <a:ext cx="560049" cy="56004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794" y="2463474"/>
            <a:ext cx="560049" cy="56004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080" y="2463474"/>
            <a:ext cx="560049" cy="56004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366" y="2463474"/>
            <a:ext cx="560049" cy="56004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652" y="2463474"/>
            <a:ext cx="560049" cy="56004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38" y="2463474"/>
            <a:ext cx="560049" cy="56004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75" y="3911000"/>
            <a:ext cx="560049" cy="5600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148" y="3911000"/>
            <a:ext cx="560049" cy="56004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221" y="3911000"/>
            <a:ext cx="560049" cy="56004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294" y="3911000"/>
            <a:ext cx="560049" cy="5600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365" y="3911000"/>
            <a:ext cx="560049" cy="56004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24" y="2403462"/>
            <a:ext cx="560049" cy="56004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510" y="2403462"/>
            <a:ext cx="560049" cy="56004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1796" y="2403462"/>
            <a:ext cx="560049" cy="56004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82" y="2403462"/>
            <a:ext cx="560049" cy="56004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368" y="2403462"/>
            <a:ext cx="560049" cy="56004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654" y="2403462"/>
            <a:ext cx="560049" cy="56004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40" y="2403462"/>
            <a:ext cx="560049" cy="56004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226" y="2403462"/>
            <a:ext cx="560049" cy="56004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7509" y="2403462"/>
            <a:ext cx="560049" cy="56004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 userDrawn="1"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45" y="3134772"/>
            <a:ext cx="560049" cy="56004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49" y="3134772"/>
            <a:ext cx="560049" cy="56004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47" y="3134772"/>
            <a:ext cx="560049" cy="56004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663" y="3134772"/>
            <a:ext cx="560049" cy="56004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477" y="3134772"/>
            <a:ext cx="560049" cy="56004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 userDrawn="1"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291" y="3134772"/>
            <a:ext cx="560049" cy="56004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105" y="3134772"/>
            <a:ext cx="560049" cy="56004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919" y="3134772"/>
            <a:ext cx="560049" cy="56004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733" y="3134772"/>
            <a:ext cx="560049" cy="56004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 userDrawn="1"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547" y="3134772"/>
            <a:ext cx="560049" cy="560049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61" y="3134772"/>
            <a:ext cx="560049" cy="56004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 userDrawn="1"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75" y="3134772"/>
            <a:ext cx="560049" cy="560049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 userDrawn="1"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989" y="3134772"/>
            <a:ext cx="560049" cy="560049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803" y="3134772"/>
            <a:ext cx="560049" cy="56004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 userDrawn="1"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3" y="3911000"/>
            <a:ext cx="560049" cy="56004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 userDrawn="1"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2" y="3911000"/>
            <a:ext cx="560049" cy="56004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345" y="3911000"/>
            <a:ext cx="560049" cy="560049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 userDrawn="1"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418" y="3911000"/>
            <a:ext cx="560049" cy="560049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 userDrawn="1"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613" y="3134772"/>
            <a:ext cx="560049" cy="560049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 userDrawn="1"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491" y="3911000"/>
            <a:ext cx="560049" cy="56004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64" y="3911000"/>
            <a:ext cx="560049" cy="56004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 userDrawn="1"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637" y="3911000"/>
            <a:ext cx="560049" cy="560049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 userDrawn="1"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710" y="3911000"/>
            <a:ext cx="560049" cy="560049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 userDrawn="1"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783" y="3911000"/>
            <a:ext cx="560049" cy="560049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 userDrawn="1"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856" y="3911000"/>
            <a:ext cx="560049" cy="56004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 userDrawn="1"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929" y="3911000"/>
            <a:ext cx="560049" cy="560049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 userDrawn="1"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0002" y="3911000"/>
            <a:ext cx="560049" cy="560049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 userDrawn="1"/>
        </p:nvPicPr>
        <p:blipFill>
          <a:blip r:embed="rId6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757" y="4840370"/>
            <a:ext cx="1050506" cy="178586"/>
          </a:xfrm>
          <a:prstGeom prst="rect">
            <a:avLst/>
          </a:prstGeom>
        </p:spPr>
      </p:pic>
      <p:sp>
        <p:nvSpPr>
          <p:cNvPr id="72" name="TextBox 71"/>
          <p:cNvSpPr txBox="1"/>
          <p:nvPr userDrawn="1"/>
        </p:nvSpPr>
        <p:spPr>
          <a:xfrm>
            <a:off x="8445501" y="4788588"/>
            <a:ext cx="509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Aft>
                <a:spcPts val="1200"/>
              </a:spcAft>
            </a:pPr>
            <a:fld id="{4A235F02-F060-8D4C-AB46-7AADEEF1D6EF}" type="slidenum">
              <a:rPr lang="en-US" sz="120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pPr algn="r">
                <a:spcAft>
                  <a:spcPts val="1200"/>
                </a:spcAft>
              </a:pPr>
              <a:t>‹#›</a:t>
            </a:fld>
            <a:endParaRPr lang="en-US" sz="1200" smtClean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22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54760" y="206375"/>
            <a:ext cx="8560454" cy="85725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54760" y="1200150"/>
            <a:ext cx="8560454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1" r:id="rId6"/>
    <p:sldLayoutId id="2147483685" r:id="rId7"/>
    <p:sldLayoutId id="2147483686" r:id="rId8"/>
    <p:sldLayoutId id="2147483680" r:id="rId9"/>
    <p:sldLayoutId id="2147483687" r:id="rId10"/>
    <p:sldLayoutId id="2147483684" r:id="rId11"/>
    <p:sldLayoutId id="2147483683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b="0" i="0" kern="120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Newslab Light" charset="0"/>
          <a:ea typeface="ＭＳ Ｐゴシック" charset="0"/>
        </a:defRPr>
      </a:lvl9pPr>
    </p:titleStyle>
    <p:bodyStyle>
      <a:lvl1pPr marL="168275" indent="-16827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/>
        <a:buChar char="•"/>
        <a:defRPr sz="24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1pPr>
      <a:lvl2pPr marL="401638" indent="-17462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/>
        <a:buChar char="•"/>
        <a:defRPr sz="20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2pPr>
      <a:lvl3pPr marL="744538" indent="-17462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80000"/>
        <a:buFont typeface="Lucida Grande"/>
        <a:buChar char="–"/>
        <a:tabLst/>
        <a:defRPr sz="18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3pPr>
      <a:lvl4pPr marL="971550" indent="-17462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90000"/>
        <a:buFont typeface="Arial"/>
        <a:buChar char="•"/>
        <a:defRPr sz="18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4pPr>
      <a:lvl5pPr marL="1139825" indent="-168275" algn="l" defTabSz="457200" rtl="0" eaLnBrk="1" fontAlgn="base" hangingPunct="1">
        <a:lnSpc>
          <a:spcPct val="100000"/>
        </a:lnSpc>
        <a:spcBef>
          <a:spcPct val="20000"/>
        </a:spcBef>
        <a:spcAft>
          <a:spcPct val="0"/>
        </a:spcAft>
        <a:buSzPct val="80000"/>
        <a:buFont typeface="Lucida Grande"/>
        <a:buChar char="–"/>
        <a:defRPr sz="1600" b="0" i="0" kern="1200" spc="0">
          <a:solidFill>
            <a:schemeClr val="bg1"/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6166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4" Type="http://schemas.openxmlformats.org/officeDocument/2006/relationships/image" Target="../media/image162.emf"/><Relationship Id="rId5" Type="http://schemas.openxmlformats.org/officeDocument/2006/relationships/image" Target="../media/image44.emf"/><Relationship Id="rId6" Type="http://schemas.openxmlformats.org/officeDocument/2006/relationships/image" Target="../media/image69.emf"/><Relationship Id="rId7" Type="http://schemas.openxmlformats.org/officeDocument/2006/relationships/image" Target="../media/image174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4" Type="http://schemas.openxmlformats.org/officeDocument/2006/relationships/image" Target="../media/image106.emf"/><Relationship Id="rId5" Type="http://schemas.openxmlformats.org/officeDocument/2006/relationships/image" Target="../media/image44.emf"/><Relationship Id="rId6" Type="http://schemas.openxmlformats.org/officeDocument/2006/relationships/image" Target="../media/image69.emf"/><Relationship Id="rId7" Type="http://schemas.openxmlformats.org/officeDocument/2006/relationships/image" Target="../media/image174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emf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2.png"/><Relationship Id="rId12" Type="http://schemas.openxmlformats.org/officeDocument/2006/relationships/image" Target="../media/image193.emf"/><Relationship Id="rId13" Type="http://schemas.openxmlformats.org/officeDocument/2006/relationships/image" Target="../media/image174.emf"/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55.emf"/><Relationship Id="rId3" Type="http://schemas.openxmlformats.org/officeDocument/2006/relationships/image" Target="../media/image53.emf"/><Relationship Id="rId4" Type="http://schemas.openxmlformats.org/officeDocument/2006/relationships/image" Target="../media/image162.emf"/><Relationship Id="rId5" Type="http://schemas.openxmlformats.org/officeDocument/2006/relationships/image" Target="../media/image44.emf"/><Relationship Id="rId6" Type="http://schemas.openxmlformats.org/officeDocument/2006/relationships/image" Target="../media/image69.emf"/><Relationship Id="rId7" Type="http://schemas.openxmlformats.org/officeDocument/2006/relationships/image" Target="../media/image103.emf"/><Relationship Id="rId8" Type="http://schemas.openxmlformats.org/officeDocument/2006/relationships/image" Target="../media/image187.png"/><Relationship Id="rId9" Type="http://schemas.openxmlformats.org/officeDocument/2006/relationships/image" Target="../media/image188.png"/><Relationship Id="rId10" Type="http://schemas.openxmlformats.org/officeDocument/2006/relationships/image" Target="../media/image18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mlflow.org/" TargetMode="External"/><Relationship Id="rId3" Type="http://schemas.openxmlformats.org/officeDocument/2006/relationships/hyperlink" Target="https://www.databricks.com/mlflow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mlflow.org/" TargetMode="External"/><Relationship Id="rId3" Type="http://schemas.openxmlformats.org/officeDocument/2006/relationships/image" Target="../media/image17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png"/><Relationship Id="rId4" Type="http://schemas.openxmlformats.org/officeDocument/2006/relationships/hyperlink" Target="mailto:https://databricks.com/sparkaisummit/europe" TargetMode="External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9.png"/><Relationship Id="rId20" Type="http://schemas.openxmlformats.org/officeDocument/2006/relationships/image" Target="../media/image188.png"/><Relationship Id="rId21" Type="http://schemas.openxmlformats.org/officeDocument/2006/relationships/image" Target="../media/image189.png"/><Relationship Id="rId22" Type="http://schemas.openxmlformats.org/officeDocument/2006/relationships/image" Target="../media/image190.png"/><Relationship Id="rId23" Type="http://schemas.microsoft.com/office/2007/relationships/hdphoto" Target="../media/hdphoto5.wdp"/><Relationship Id="rId24" Type="http://schemas.openxmlformats.org/officeDocument/2006/relationships/image" Target="../media/image191.png"/><Relationship Id="rId25" Type="http://schemas.openxmlformats.org/officeDocument/2006/relationships/image" Target="../media/image192.png"/><Relationship Id="rId26" Type="http://schemas.openxmlformats.org/officeDocument/2006/relationships/image" Target="../media/image107.emf"/><Relationship Id="rId10" Type="http://schemas.openxmlformats.org/officeDocument/2006/relationships/image" Target="../media/image180.png"/><Relationship Id="rId11" Type="http://schemas.openxmlformats.org/officeDocument/2006/relationships/image" Target="../media/image181.png"/><Relationship Id="rId12" Type="http://schemas.openxmlformats.org/officeDocument/2006/relationships/image" Target="../media/image182.png"/><Relationship Id="rId13" Type="http://schemas.openxmlformats.org/officeDocument/2006/relationships/image" Target="../media/image183.png"/><Relationship Id="rId14" Type="http://schemas.openxmlformats.org/officeDocument/2006/relationships/image" Target="../media/image184.png"/><Relationship Id="rId15" Type="http://schemas.microsoft.com/office/2007/relationships/hdphoto" Target="../media/hdphoto3.wdp"/><Relationship Id="rId16" Type="http://schemas.openxmlformats.org/officeDocument/2006/relationships/image" Target="../media/image185.png"/><Relationship Id="rId17" Type="http://schemas.openxmlformats.org/officeDocument/2006/relationships/image" Target="../media/image186.png"/><Relationship Id="rId18" Type="http://schemas.microsoft.com/office/2007/relationships/hdphoto" Target="../media/hdphoto4.wdp"/><Relationship Id="rId19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5.png"/><Relationship Id="rId4" Type="http://schemas.openxmlformats.org/officeDocument/2006/relationships/image" Target="../media/image176.png"/><Relationship Id="rId5" Type="http://schemas.microsoft.com/office/2007/relationships/hdphoto" Target="../media/hdphoto1.wdp"/><Relationship Id="rId6" Type="http://schemas.openxmlformats.org/officeDocument/2006/relationships/image" Target="../media/image177.png"/><Relationship Id="rId7" Type="http://schemas.openxmlformats.org/officeDocument/2006/relationships/image" Target="../media/image178.png"/><Relationship Id="rId8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4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8415" y="2032815"/>
            <a:ext cx="8526078" cy="1863171"/>
          </a:xfrm>
        </p:spPr>
        <p:txBody>
          <a:bodyPr/>
          <a:lstStyle/>
          <a:p>
            <a:pPr algn="ctr"/>
            <a:r>
              <a:rPr lang="en-US" sz="4200" dirty="0" smtClean="0"/>
              <a:t>                   : Infrastructure for Complete Machine Learning Lifecycle</a:t>
            </a:r>
            <a:endParaRPr lang="en-US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7268" y="4176647"/>
            <a:ext cx="6400800" cy="453863"/>
          </a:xfrm>
        </p:spPr>
        <p:txBody>
          <a:bodyPr/>
          <a:lstStyle/>
          <a:p>
            <a:r>
              <a:rPr lang="en-US" dirty="0" smtClean="0"/>
              <a:t>Andrew Chen &amp; Mani Parkhe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5417" y="4563527"/>
            <a:ext cx="6446838" cy="443446"/>
          </a:xfrm>
        </p:spPr>
        <p:txBody>
          <a:bodyPr/>
          <a:lstStyle/>
          <a:p>
            <a:r>
              <a:rPr lang="en-US" dirty="0" smtClean="0"/>
              <a:t>Sept 12</a:t>
            </a:r>
            <a:r>
              <a:rPr lang="en-US" baseline="30000" dirty="0" smtClean="0"/>
              <a:t>th</a:t>
            </a:r>
            <a:r>
              <a:rPr lang="en-US" dirty="0" smtClean="0"/>
              <a:t>, 2018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051" y="2097205"/>
            <a:ext cx="2559670" cy="1094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30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Demo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4156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54664" y="1321875"/>
            <a:ext cx="7593649" cy="2954186"/>
            <a:chOff x="1010475" y="1885003"/>
            <a:chExt cx="8750432" cy="3404216"/>
          </a:xfrm>
        </p:grpSpPr>
        <p:sp>
          <p:nvSpPr>
            <p:cNvPr id="18" name="Rounded Rectangle 17"/>
            <p:cNvSpPr/>
            <p:nvPr/>
          </p:nvSpPr>
          <p:spPr>
            <a:xfrm>
              <a:off x="1148400" y="2305328"/>
              <a:ext cx="2740792" cy="2900276"/>
            </a:xfrm>
            <a:prstGeom prst="roundRect">
              <a:avLst>
                <a:gd name="adj" fmla="val 5335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9066" y="2316472"/>
              <a:ext cx="2705188" cy="2915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bathrooms: 1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bedrooms: 2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accommodates: 4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total_reviews: 45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cleanliness_rating: 9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location_rating: 10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checkin_rating: 10</a:t>
              </a:r>
            </a:p>
            <a:p>
              <a:pPr>
                <a:lnSpc>
                  <a:spcPct val="120000"/>
                </a:lnSpc>
              </a:pPr>
              <a:r>
                <a:rPr lang="en-US" sz="1650" dirty="0">
                  <a:solidFill>
                    <a:schemeClr val="bg1"/>
                  </a:solidFill>
                  <a:latin typeface="Helvetica Neue Medium" charset="0"/>
                  <a:ea typeface="Helvetica Neue Medium" charset="0"/>
                  <a:cs typeface="Helvetica Neue Medium" charset="0"/>
                </a:rPr>
                <a:t>zip_code: 94105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50230" y="3518693"/>
              <a:ext cx="1710677" cy="425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price:</a:t>
              </a:r>
              <a:r>
                <a:rPr lang="en-US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150</a:t>
              </a:r>
              <a:endParaRPr lang="en-US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6" name="Right Brace 5"/>
            <p:cNvSpPr/>
            <p:nvPr/>
          </p:nvSpPr>
          <p:spPr>
            <a:xfrm>
              <a:off x="3968213" y="2222634"/>
              <a:ext cx="457200" cy="3066585"/>
            </a:xfrm>
            <a:prstGeom prst="rightBrace">
              <a:avLst>
                <a:gd name="adj1" fmla="val 40765"/>
                <a:gd name="adj2" fmla="val 50000"/>
              </a:avLst>
            </a:prstGeom>
            <a:ln w="28575">
              <a:solidFill>
                <a:srgbClr val="32A9B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6980080" y="3755926"/>
              <a:ext cx="780586" cy="0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5054408" y="3143656"/>
              <a:ext cx="1603738" cy="1170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i="1" dirty="0">
                  <a:solidFill>
                    <a:srgbClr val="32A9B1"/>
                  </a:solidFill>
                  <a:latin typeface="Corbel" charset="0"/>
                  <a:ea typeface="Corbel" charset="0"/>
                  <a:cs typeface="Corbel" charset="0"/>
                </a:rPr>
                <a:t>f</a:t>
              </a:r>
              <a:r>
                <a:rPr lang="en-US" sz="6000" dirty="0">
                  <a:solidFill>
                    <a:srgbClr val="32A9B1"/>
                  </a:solidFill>
                  <a:latin typeface="Corbel" charset="0"/>
                  <a:ea typeface="Corbel" charset="0"/>
                  <a:cs typeface="Corbel" charset="0"/>
                </a:rPr>
                <a:t> (x)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880909" y="4295313"/>
              <a:ext cx="1724931" cy="4787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100" b="1" dirty="0">
                  <a:solidFill>
                    <a:srgbClr val="32A9B1"/>
                  </a:solidFill>
                  <a:latin typeface="Helvetica Neue" charset="0"/>
                  <a:ea typeface="Helvetica Neue" charset="0"/>
                  <a:cs typeface="Helvetica Neue" charset="0"/>
                </a:rPr>
                <a:t>Model</a:t>
              </a:r>
              <a:endParaRPr lang="en-US" sz="2100" dirty="0">
                <a:solidFill>
                  <a:srgbClr val="32A9B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0475" y="1885003"/>
              <a:ext cx="2964930" cy="398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50" b="1" dirty="0">
                  <a:solidFill>
                    <a:schemeClr val="bg1"/>
                  </a:solidFill>
                  <a:latin typeface="Helvetica Neue" charset="0"/>
                  <a:ea typeface="Helvetica Neue" charset="0"/>
                  <a:cs typeface="Helvetica Neue" charset="0"/>
                </a:rPr>
                <a:t>listing attributes</a:t>
              </a:r>
              <a:endParaRPr lang="en-US" sz="165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840242" y="4752349"/>
            <a:ext cx="410527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dirty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based on data from insideairbnb.com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Goal: Predict Price of Airbnb Listings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78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6510" y="2157955"/>
            <a:ext cx="426735" cy="42673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444" y="3163784"/>
            <a:ext cx="492867" cy="492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85" y="1154186"/>
            <a:ext cx="957447" cy="957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543" y="3686174"/>
            <a:ext cx="856931" cy="8569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544" y="2468296"/>
            <a:ext cx="878930" cy="8789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61247" y="1436703"/>
            <a:ext cx="187167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Source Sans Pro" charset="0"/>
                <a:ea typeface="Source Sans Pro" charset="0"/>
                <a:cs typeface="Source Sans Pro" charset="0"/>
              </a:rPr>
              <a:t>Notebooks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1247" y="2692849"/>
            <a:ext cx="187167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Source Sans Pro" charset="0"/>
                <a:ea typeface="Source Sans Pro" charset="0"/>
                <a:cs typeface="Source Sans Pro" charset="0"/>
              </a:rPr>
              <a:t>Local Apps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61247" y="3922207"/>
            <a:ext cx="187167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Source Sans Pro" charset="0"/>
                <a:ea typeface="Source Sans Pro" charset="0"/>
                <a:cs typeface="Source Sans Pro" charset="0"/>
              </a:rPr>
              <a:t>Cloud Jobs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964358" y="1632910"/>
            <a:ext cx="969141" cy="2439470"/>
            <a:chOff x="3957839" y="2177213"/>
            <a:chExt cx="1924734" cy="3252626"/>
          </a:xfrm>
        </p:grpSpPr>
        <p:cxnSp>
          <p:nvCxnSpPr>
            <p:cNvPr id="17" name="Straight Arrow Connector 16"/>
            <p:cNvCxnSpPr>
              <a:stCxn id="8" idx="3"/>
            </p:cNvCxnSpPr>
            <p:nvPr/>
          </p:nvCxnSpPr>
          <p:spPr>
            <a:xfrm>
              <a:off x="4010186" y="2177213"/>
              <a:ext cx="1725167" cy="1139566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4197252" y="4489146"/>
              <a:ext cx="1685321" cy="940693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2" idx="3"/>
            </p:cNvCxnSpPr>
            <p:nvPr/>
          </p:nvCxnSpPr>
          <p:spPr>
            <a:xfrm flipV="1">
              <a:off x="3957839" y="3873731"/>
              <a:ext cx="1794131" cy="3284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954387" y="3440057"/>
            <a:ext cx="3420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993DD"/>
                </a:solidFill>
                <a:latin typeface="Source Sans Pro" charset="0"/>
                <a:ea typeface="Source Sans Pro" charset="0"/>
                <a:cs typeface="Source Sans Pro" charset="0"/>
              </a:rPr>
              <a:t>Tracking Server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694525" y="2590657"/>
            <a:ext cx="61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UI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94525" y="3638259"/>
            <a:ext cx="610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API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26" y="2111633"/>
            <a:ext cx="3418224" cy="1461878"/>
          </a:xfrm>
          <a:prstGeom prst="rect">
            <a:avLst/>
          </a:prstGeom>
        </p:spPr>
      </p:pic>
      <p:sp>
        <p:nvSpPr>
          <p:cNvPr id="22" name="Shape 88"/>
          <p:cNvSpPr txBox="1">
            <a:spLocks/>
          </p:cNvSpPr>
          <p:nvPr/>
        </p:nvSpPr>
        <p:spPr>
          <a:xfrm>
            <a:off x="254760" y="206375"/>
            <a:ext cx="85605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mtClean="0"/>
              <a:t>MLflow Tracking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7285495" y="2475069"/>
            <a:ext cx="373466" cy="311750"/>
          </a:xfrm>
          <a:prstGeom prst="straightConnector1">
            <a:avLst/>
          </a:prstGeom>
          <a:ln w="28575">
            <a:solidFill>
              <a:srgbClr val="32A9B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278620" y="3044680"/>
            <a:ext cx="394366" cy="307729"/>
          </a:xfrm>
          <a:prstGeom prst="straightConnector1">
            <a:avLst/>
          </a:prstGeom>
          <a:ln w="28575">
            <a:solidFill>
              <a:srgbClr val="32A9B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368071" y="1562165"/>
            <a:ext cx="10389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smtClean="0">
                <a:latin typeface="Source Sans Pro" charset="0"/>
                <a:ea typeface="Source Sans Pro" charset="0"/>
                <a:cs typeface="Source Sans Pro" charset="0"/>
              </a:rPr>
              <a:t>Python or REST API</a:t>
            </a:r>
            <a:endParaRPr lang="en-US" sz="1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46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82746" y="2358924"/>
            <a:ext cx="2112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993DD"/>
                </a:solidFill>
                <a:latin typeface="Source Sans Pro" charset="0"/>
                <a:ea typeface="Source Sans Pro" charset="0"/>
                <a:cs typeface="Source Sans Pro" charset="0"/>
              </a:rPr>
              <a:t>Project Spec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51" y="3081798"/>
            <a:ext cx="379485" cy="3794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582" y="3088818"/>
            <a:ext cx="379485" cy="3794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347" y="3085365"/>
            <a:ext cx="375918" cy="3759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78" y="3177935"/>
            <a:ext cx="1103337" cy="1103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878" y="1436069"/>
            <a:ext cx="1131663" cy="113166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839221" y="1665424"/>
            <a:ext cx="2398446" cy="2421098"/>
          </a:xfrm>
          <a:prstGeom prst="roundRect">
            <a:avLst>
              <a:gd name="adj" fmla="val 4156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464351" y="3116850"/>
            <a:ext cx="1774596" cy="573745"/>
          </a:xfrm>
          <a:prstGeom prst="straightConnector1">
            <a:avLst/>
          </a:prstGeom>
          <a:ln w="28575">
            <a:solidFill>
              <a:srgbClr val="32A9B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464351" y="2114370"/>
            <a:ext cx="1788736" cy="579340"/>
          </a:xfrm>
          <a:prstGeom prst="straightConnector1">
            <a:avLst/>
          </a:prstGeom>
          <a:ln w="28575">
            <a:solidFill>
              <a:srgbClr val="32A9B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889882" y="3468206"/>
            <a:ext cx="9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Code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13175" y="3468206"/>
            <a:ext cx="9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42418" y="3468206"/>
            <a:ext cx="91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latin typeface="Source Sans Pro" charset="0"/>
                <a:ea typeface="Source Sans Pro" charset="0"/>
                <a:cs typeface="Source Sans Pro" charset="0"/>
              </a:rPr>
              <a:t>Config</a:t>
            </a:r>
            <a:endParaRPr lang="en-US" sz="1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525752" y="1847147"/>
            <a:ext cx="2239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Source Sans Pro" charset="0"/>
                <a:ea typeface="Source Sans Pro" charset="0"/>
                <a:cs typeface="Source Sans Pro" charset="0"/>
              </a:rPr>
              <a:t>Local Execution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525752" y="3534571"/>
            <a:ext cx="2239284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 smtClean="0">
                <a:latin typeface="Source Sans Pro" charset="0"/>
                <a:ea typeface="Source Sans Pro" charset="0"/>
                <a:cs typeface="Source Sans Pro" charset="0"/>
              </a:rPr>
              <a:t>Remote Execution</a:t>
            </a:r>
            <a:endParaRPr lang="en-US" sz="195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40" y="1662079"/>
            <a:ext cx="1963856" cy="839886"/>
          </a:xfrm>
          <a:prstGeom prst="rect">
            <a:avLst/>
          </a:prstGeom>
        </p:spPr>
      </p:pic>
      <p:sp>
        <p:nvSpPr>
          <p:cNvPr id="24" name="Shape 88"/>
          <p:cNvSpPr txBox="1">
            <a:spLocks/>
          </p:cNvSpPr>
          <p:nvPr/>
        </p:nvSpPr>
        <p:spPr>
          <a:xfrm>
            <a:off x="254760" y="206375"/>
            <a:ext cx="85605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MLflow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95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7284" y="2415485"/>
            <a:ext cx="211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993DD"/>
                </a:solidFill>
                <a:latin typeface="Source Sans Pro" charset="0"/>
                <a:ea typeface="Source Sans Pro" charset="0"/>
                <a:cs typeface="Source Sans Pro" charset="0"/>
              </a:rPr>
              <a:t>Model Format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515" y="3551461"/>
            <a:ext cx="352631" cy="352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1744" y="3255699"/>
            <a:ext cx="352631" cy="35263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313759" y="1707845"/>
            <a:ext cx="2398446" cy="2437893"/>
          </a:xfrm>
          <a:prstGeom prst="roundRect">
            <a:avLst>
              <a:gd name="adj" fmla="val 4156"/>
            </a:avLst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09710" y="2957976"/>
            <a:ext cx="9604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Flavor 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74988" y="2957976"/>
            <a:ext cx="968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Flavor 1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053" y="1190846"/>
            <a:ext cx="957447" cy="957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12" y="3722833"/>
            <a:ext cx="856931" cy="8569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313" y="2504956"/>
            <a:ext cx="878930" cy="87893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991626" y="1669569"/>
            <a:ext cx="903380" cy="2439470"/>
            <a:chOff x="4121687" y="2177213"/>
            <a:chExt cx="1794130" cy="3252626"/>
          </a:xfrm>
        </p:grpSpPr>
        <p:cxnSp>
          <p:nvCxnSpPr>
            <p:cNvPr id="16" name="Straight Arrow Connector 15"/>
            <p:cNvCxnSpPr>
              <a:stCxn id="18" idx="3"/>
            </p:cNvCxnSpPr>
            <p:nvPr/>
          </p:nvCxnSpPr>
          <p:spPr>
            <a:xfrm>
              <a:off x="4174034" y="2177213"/>
              <a:ext cx="1725166" cy="1139566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4197252" y="4489146"/>
              <a:ext cx="1685321" cy="940693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4121687" y="3873731"/>
              <a:ext cx="1794130" cy="3284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ounded Rectangle 18"/>
          <p:cNvSpPr/>
          <p:nvPr/>
        </p:nvSpPr>
        <p:spPr>
          <a:xfrm>
            <a:off x="3474988" y="2921955"/>
            <a:ext cx="968603" cy="1045028"/>
          </a:xfrm>
          <a:prstGeom prst="roundRect">
            <a:avLst>
              <a:gd name="adj" fmla="val 9844"/>
            </a:avLst>
          </a:prstGeom>
          <a:noFill/>
          <a:ln>
            <a:solidFill>
              <a:srgbClr val="099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09710" y="2921955"/>
            <a:ext cx="968603" cy="1045028"/>
          </a:xfrm>
          <a:prstGeom prst="roundRect">
            <a:avLst>
              <a:gd name="adj" fmla="val 9844"/>
            </a:avLst>
          </a:prstGeom>
          <a:noFill/>
          <a:ln>
            <a:solidFill>
              <a:srgbClr val="0993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43" y="3244056"/>
            <a:ext cx="375918" cy="3759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030" y="3551461"/>
            <a:ext cx="352631" cy="3526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40016" y="4483512"/>
            <a:ext cx="187167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950" dirty="0">
                <a:latin typeface="Source Sans Pro" charset="0"/>
                <a:ea typeface="Source Sans Pro" charset="0"/>
                <a:cs typeface="Source Sans Pro" charset="0"/>
              </a:rPr>
              <a:t>Run Sources</a:t>
            </a:r>
          </a:p>
        </p:txBody>
      </p:sp>
      <p:grpSp>
        <p:nvGrpSpPr>
          <p:cNvPr id="28" name="Group 27"/>
          <p:cNvGrpSpPr/>
          <p:nvPr/>
        </p:nvGrpSpPr>
        <p:grpSpPr>
          <a:xfrm flipH="1">
            <a:off x="6174244" y="1669569"/>
            <a:ext cx="906922" cy="2439470"/>
            <a:chOff x="4121687" y="2177213"/>
            <a:chExt cx="1794130" cy="3252626"/>
          </a:xfrm>
        </p:grpSpPr>
        <p:cxnSp>
          <p:nvCxnSpPr>
            <p:cNvPr id="29" name="Straight Arrow Connector 28"/>
            <p:cNvCxnSpPr/>
            <p:nvPr/>
          </p:nvCxnSpPr>
          <p:spPr>
            <a:xfrm>
              <a:off x="4174034" y="2177213"/>
              <a:ext cx="1725166" cy="1139566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197252" y="4489146"/>
              <a:ext cx="1685321" cy="940693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121687" y="3873731"/>
              <a:ext cx="1794130" cy="3284"/>
            </a:xfrm>
            <a:prstGeom prst="straightConnector1">
              <a:avLst/>
            </a:prstGeom>
            <a:ln w="28575">
              <a:solidFill>
                <a:srgbClr val="32A9B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Shape 1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57104" y="4089445"/>
            <a:ext cx="1168984" cy="519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Shape 1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549575" y="3815438"/>
            <a:ext cx="984042" cy="261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1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303130" y="1467770"/>
            <a:ext cx="1023089" cy="243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95" y="1481911"/>
            <a:ext cx="243195" cy="243195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140566" y="1790532"/>
            <a:ext cx="1807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Inference Code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045890" y="3211506"/>
            <a:ext cx="1996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Batch &amp; Stream Scoring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7057267" y="4605999"/>
            <a:ext cx="19967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latin typeface="Source Sans Pro" charset="0"/>
                <a:ea typeface="Source Sans Pro" charset="0"/>
                <a:cs typeface="Source Sans Pro" charset="0"/>
              </a:rPr>
              <a:t>Cloud Serving Tools</a:t>
            </a: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12" cstate="screen">
            <a:lum bright="3000" contrast="1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9409" y="2592656"/>
            <a:ext cx="1024373" cy="53359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79" y="1723223"/>
            <a:ext cx="1963856" cy="839886"/>
          </a:xfrm>
          <a:prstGeom prst="rect">
            <a:avLst/>
          </a:prstGeom>
        </p:spPr>
      </p:pic>
      <p:sp>
        <p:nvSpPr>
          <p:cNvPr id="45" name="Shape 88"/>
          <p:cNvSpPr txBox="1">
            <a:spLocks/>
          </p:cNvSpPr>
          <p:nvPr/>
        </p:nvSpPr>
        <p:spPr>
          <a:xfrm>
            <a:off x="254760" y="206375"/>
            <a:ext cx="85605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MLflow Models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429147" y="4390556"/>
            <a:ext cx="21491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latin typeface="Source Sans Pro" charset="0"/>
                <a:ea typeface="Source Sans Pro" charset="0"/>
                <a:cs typeface="Source Sans Pro" charset="0"/>
              </a:rPr>
              <a:t>Simple model flavors usable by many tools</a:t>
            </a:r>
            <a:endParaRPr lang="en-US" sz="1400" dirty="0">
              <a:latin typeface="Source Sans Pro" charset="0"/>
              <a:ea typeface="Source Sans Pro" charset="0"/>
              <a:cs typeface="Source Sans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5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with MLflow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Install with </a:t>
            </a:r>
            <a:r>
              <a:rPr lang="en-US" sz="2200" b="1" dirty="0" smtClean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pip install mlflow</a:t>
            </a:r>
            <a:endParaRPr lang="en-US" sz="2200" b="1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Find detailed tutorials at </a:t>
            </a:r>
            <a:r>
              <a:rPr lang="en-US" b="1" dirty="0" smtClean="0">
                <a:hlinkClick r:id="rId2"/>
              </a:rPr>
              <a:t>mlflow.org</a:t>
            </a:r>
            <a:r>
              <a:rPr lang="en-US" b="1" dirty="0" smtClean="0"/>
              <a:t> 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Sign up at </a:t>
            </a:r>
            <a:r>
              <a:rPr lang="en-US" b="1" dirty="0" smtClean="0">
                <a:hlinkClick r:id="rId3"/>
              </a:rPr>
              <a:t>databricks.com/mlflow</a:t>
            </a:r>
            <a:r>
              <a:rPr lang="en-US" b="1" dirty="0" smtClean="0"/>
              <a:t>  for future updates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37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Ongoing MLflow Roadmap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TensorFlow</a:t>
            </a:r>
            <a:r>
              <a:rPr lang="en-US" dirty="0" smtClean="0"/>
              <a:t>, </a:t>
            </a:r>
            <a:r>
              <a:rPr lang="en-US" dirty="0" err="1" smtClean="0"/>
              <a:t>Keras</a:t>
            </a:r>
            <a:r>
              <a:rPr lang="en-US" dirty="0" smtClean="0"/>
              <a:t>, </a:t>
            </a:r>
            <a:r>
              <a:rPr lang="en-US" dirty="0" err="1" smtClean="0"/>
              <a:t>PyTorch</a:t>
            </a:r>
            <a:r>
              <a:rPr lang="en-US" dirty="0" smtClean="0"/>
              <a:t>, H2O, </a:t>
            </a:r>
            <a:r>
              <a:rPr lang="en-US" dirty="0" err="1" smtClean="0"/>
              <a:t>MLlib</a:t>
            </a:r>
            <a:r>
              <a:rPr lang="en-US" dirty="0" smtClean="0"/>
              <a:t> integrations   </a:t>
            </a:r>
            <a:r>
              <a:rPr lang="en-US" dirty="0" smtClean="0">
                <a:solidFill>
                  <a:srgbClr val="00B050"/>
                </a:solidFill>
              </a:rPr>
              <a:t>✔</a:t>
            </a:r>
          </a:p>
          <a:p>
            <a:r>
              <a:rPr lang="en-US" dirty="0" smtClean="0"/>
              <a:t>Java and R language APIs (both in review!)</a:t>
            </a:r>
          </a:p>
          <a:p>
            <a:r>
              <a:rPr lang="en-US" dirty="0" smtClean="0"/>
              <a:t>Multi-step workflows</a:t>
            </a:r>
          </a:p>
          <a:p>
            <a:r>
              <a:rPr lang="en-US" dirty="0" err="1" smtClean="0"/>
              <a:t>Hyperparameter</a:t>
            </a:r>
            <a:r>
              <a:rPr lang="en-US" dirty="0" smtClean="0"/>
              <a:t> tuning</a:t>
            </a:r>
          </a:p>
          <a:p>
            <a:r>
              <a:rPr lang="en-US" dirty="0" smtClean="0"/>
              <a:t>Data source API based on Spark data sources</a:t>
            </a:r>
          </a:p>
          <a:p>
            <a:r>
              <a:rPr lang="en-US" dirty="0" smtClean="0"/>
              <a:t>Model metadata &amp;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1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96200" y="4711700"/>
            <a:ext cx="1447800" cy="4318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60" y="1211263"/>
            <a:ext cx="8560454" cy="339407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Workflow tools can greatly simplify the ML lifecycle</a:t>
            </a:r>
          </a:p>
          <a:p>
            <a:pPr lvl="1"/>
            <a:r>
              <a:rPr lang="en-US" dirty="0" smtClean="0"/>
              <a:t>Improve usability for </a:t>
            </a:r>
            <a:r>
              <a:rPr lang="en-US" i="1" dirty="0" smtClean="0"/>
              <a:t>both</a:t>
            </a:r>
            <a:r>
              <a:rPr lang="en-US" dirty="0" smtClean="0"/>
              <a:t> data scientists and engineers</a:t>
            </a:r>
          </a:p>
          <a:p>
            <a:pPr lvl="1"/>
            <a:r>
              <a:rPr lang="en-US" dirty="0" smtClean="0"/>
              <a:t>Same way software dev lifecycle tools simplify development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b="1" dirty="0" smtClean="0"/>
              <a:t>Learn more about MLflow </a:t>
            </a:r>
            <a:r>
              <a:rPr lang="en-US" b="1" smtClean="0"/>
              <a:t>at </a:t>
            </a:r>
            <a:r>
              <a:rPr lang="en-US" b="1" dirty="0" smtClean="0">
                <a:hlinkClick r:id="rId2"/>
              </a:rPr>
              <a:t>mlflow.org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357" y="3755035"/>
            <a:ext cx="2971847" cy="12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4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c_a15nzasJ3_ufUB2-ErJK2fUHN31_I5z2lcupvGFXpjVNTU-ASuRgwtNNSnrMav8nF9PJxDl3nO4M9qgFUZNsBDAy1rX6Qc51PCKPGb9g6o43JBYwu3wbj2fBmQ2uh5Zy1R_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" y="28577"/>
            <a:ext cx="8372475" cy="424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13426" y="3444359"/>
            <a:ext cx="59741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A3B5"/>
                </a:solidFill>
                <a:hlinkClick r:id="rId4"/>
              </a:rPr>
              <a:t>https://</a:t>
            </a:r>
            <a:r>
              <a:rPr lang="en-US" sz="2400" dirty="0" smtClean="0">
                <a:solidFill>
                  <a:srgbClr val="1EA3B5"/>
                </a:solidFill>
                <a:hlinkClick r:id="rId4"/>
              </a:rPr>
              <a:t>databricks.com/sparkaisummit/europe</a:t>
            </a:r>
            <a:endParaRPr lang="en-US" sz="2400" dirty="0">
              <a:solidFill>
                <a:srgbClr val="1EA3B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48" y="4234732"/>
            <a:ext cx="3714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30% Discount </a:t>
            </a:r>
            <a:r>
              <a:rPr lang="en-US" sz="2200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Code: </a:t>
            </a:r>
            <a:r>
              <a:rPr lang="en-US" sz="2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rPr>
              <a:t>Mani30</a:t>
            </a:r>
          </a:p>
        </p:txBody>
      </p:sp>
    </p:spTree>
    <p:extLst>
      <p:ext uri="{BB962C8B-B14F-4D97-AF65-F5344CB8AC3E}">
        <p14:creationId xmlns:p14="http://schemas.microsoft.com/office/powerpoint/2010/main" val="4902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0956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4573" y="1391713"/>
            <a:ext cx="7419928" cy="3018362"/>
          </a:xfrm>
        </p:spPr>
        <p:txBody>
          <a:bodyPr/>
          <a:lstStyle/>
          <a:p>
            <a:pPr marL="0" indent="0">
              <a:spcBef>
                <a:spcPts val="2976"/>
              </a:spcBef>
              <a:buNone/>
            </a:pPr>
            <a:r>
              <a:rPr lang="en-US" b="1" dirty="0" smtClean="0"/>
              <a:t>ML development challenges</a:t>
            </a:r>
            <a:endParaRPr lang="en-US" sz="2300" b="1" dirty="0"/>
          </a:p>
          <a:p>
            <a:pPr marL="0" indent="0">
              <a:spcBef>
                <a:spcPts val="2976"/>
              </a:spcBef>
              <a:buNone/>
            </a:pPr>
            <a:r>
              <a:rPr lang="en-US" b="1" dirty="0" smtClean="0">
                <a:solidFill>
                  <a:srgbClr val="FFFFFF"/>
                </a:solidFill>
              </a:rPr>
              <a:t>How MLflow tackles these</a:t>
            </a:r>
            <a:endParaRPr lang="en-US" sz="2300" b="1" dirty="0">
              <a:solidFill>
                <a:srgbClr val="FFFFFF"/>
              </a:solidFill>
            </a:endParaRPr>
          </a:p>
          <a:p>
            <a:pPr marL="0" indent="0">
              <a:spcBef>
                <a:spcPts val="2976"/>
              </a:spcBef>
              <a:buNone/>
            </a:pPr>
            <a:r>
              <a:rPr lang="en-US" sz="2300" b="1" dirty="0" smtClean="0">
                <a:solidFill>
                  <a:srgbClr val="FFFFFF"/>
                </a:solidFill>
              </a:rPr>
              <a:t>Demo</a:t>
            </a:r>
          </a:p>
          <a:p>
            <a:pPr marL="0" indent="0">
              <a:spcBef>
                <a:spcPts val="2976"/>
              </a:spcBef>
              <a:buNone/>
            </a:pPr>
            <a:r>
              <a:rPr lang="en-US" sz="2300" b="1" dirty="0" smtClean="0">
                <a:solidFill>
                  <a:srgbClr val="FFFFFF"/>
                </a:solidFill>
              </a:rPr>
              <a:t>How to get started</a:t>
            </a:r>
            <a:endParaRPr lang="en-US" sz="23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23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MLflow 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59" y="1312863"/>
            <a:ext cx="8676109" cy="33940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1. “API-first”, open platform</a:t>
            </a:r>
          </a:p>
          <a:p>
            <a:pPr lvl="1"/>
            <a:r>
              <a:rPr lang="en-US" sz="2300" dirty="0" smtClean="0"/>
              <a:t>Allow submitting runs, models, </a:t>
            </a:r>
            <a:r>
              <a:rPr lang="en-US" sz="2300" dirty="0" err="1" smtClean="0"/>
              <a:t>etc</a:t>
            </a:r>
            <a:r>
              <a:rPr lang="en-US" sz="2300" dirty="0" smtClean="0"/>
              <a:t> from any library &amp; language</a:t>
            </a:r>
          </a:p>
          <a:p>
            <a:pPr lvl="1"/>
            <a:r>
              <a:rPr lang="en-US" sz="2300" dirty="0" smtClean="0"/>
              <a:t>Example: a “model” can just be a lambda function that MLflow can then deploy in many places (Docker, Azure ML, Spark UDF, </a:t>
            </a:r>
            <a:r>
              <a:rPr lang="mr-IN" sz="2300" dirty="0" smtClean="0"/>
              <a:t>…</a:t>
            </a:r>
            <a:r>
              <a:rPr lang="en-US" sz="2300" dirty="0" smtClean="0"/>
              <a:t>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Key enabler: built around REST APIs and CLI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7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MLflow Design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2. Modular design</a:t>
            </a:r>
            <a:endParaRPr lang="en-US" b="1" dirty="0"/>
          </a:p>
          <a:p>
            <a:pPr lvl="1"/>
            <a:r>
              <a:rPr lang="en-US" sz="2300" dirty="0" smtClean="0"/>
              <a:t>Let people use different components individually (e.g., use </a:t>
            </a:r>
            <a:r>
              <a:rPr lang="en-US" sz="2300" dirty="0" err="1" smtClean="0"/>
              <a:t>MLflow’s</a:t>
            </a:r>
            <a:r>
              <a:rPr lang="en-US" sz="2300" dirty="0" smtClean="0"/>
              <a:t> project format but not its deployment tools)</a:t>
            </a:r>
          </a:p>
          <a:p>
            <a:pPr lvl="1"/>
            <a:r>
              <a:rPr lang="en-US" sz="2300" dirty="0" smtClean="0"/>
              <a:t>Easy to integrate into existing ML platforms &amp; workflows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Key enabler: </a:t>
            </a:r>
            <a:r>
              <a:rPr lang="en-US" b="1" dirty="0" smtClean="0">
                <a:solidFill>
                  <a:schemeClr val="accent3"/>
                </a:solidFill>
              </a:rPr>
              <a:t>distinct components (Tracking/Projects/Models)</a:t>
            </a:r>
            <a:endParaRPr lang="en-US" b="1" dirty="0">
              <a:solidFill>
                <a:schemeClr val="accent3"/>
              </a:solidFill>
            </a:endParaRPr>
          </a:p>
          <a:p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87783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Machine Learning Development is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254760" y="27002"/>
            <a:ext cx="85605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 smtClean="0"/>
              <a:t>ML Lifecycle</a:t>
            </a:r>
            <a:endParaRPr sz="3000" dirty="0"/>
          </a:p>
        </p:txBody>
      </p:sp>
      <p:sp>
        <p:nvSpPr>
          <p:cNvPr id="154" name="Shape 154"/>
          <p:cNvSpPr txBox="1">
            <a:spLocks noGrp="1"/>
          </p:cNvSpPr>
          <p:nvPr>
            <p:ph type="sldNum" idx="4294967295"/>
          </p:nvPr>
        </p:nvSpPr>
        <p:spPr>
          <a:xfrm>
            <a:off x="8507609" y="46737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grpSp>
        <p:nvGrpSpPr>
          <p:cNvPr id="12" name="Group 11"/>
          <p:cNvGrpSpPr/>
          <p:nvPr/>
        </p:nvGrpSpPr>
        <p:grpSpPr>
          <a:xfrm>
            <a:off x="1103845" y="2208306"/>
            <a:ext cx="1215489" cy="797267"/>
            <a:chOff x="7170587" y="38417"/>
            <a:chExt cx="1667769" cy="1093928"/>
          </a:xfrm>
        </p:grpSpPr>
        <p:pic>
          <p:nvPicPr>
            <p:cNvPr id="165" name="Shape 16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186201" y="38417"/>
              <a:ext cx="398275" cy="390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Shape 166"/>
            <p:cNvPicPr preferRelativeResize="0"/>
            <p:nvPr/>
          </p:nvPicPr>
          <p:blipFill rotWithShape="1">
            <a:blip r:embed="rId4">
              <a:alphaModFix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"/>
                      </a14:imgEffect>
                    </a14:imgLayer>
                  </a14:imgProps>
                </a:ext>
              </a:extLst>
            </a:blip>
            <a:srcRect t="21342" b="26257"/>
            <a:stretch/>
          </p:blipFill>
          <p:spPr>
            <a:xfrm>
              <a:off x="7931136" y="679928"/>
              <a:ext cx="866044" cy="452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Shape 16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7176001" y="820638"/>
              <a:ext cx="762500" cy="2509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Shape 168"/>
            <p:cNvPicPr preferRelativeResize="0"/>
            <p:nvPr/>
          </p:nvPicPr>
          <p:blipFill>
            <a:blip r:embed="rId7">
              <a:alphaModFix/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1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82636" y="419456"/>
              <a:ext cx="704400" cy="287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Shape 16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7690132" y="102532"/>
              <a:ext cx="1148224" cy="2770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5" name="Shape 185"/>
            <p:cNvSpPr txBox="1"/>
            <p:nvPr/>
          </p:nvSpPr>
          <p:spPr>
            <a:xfrm>
              <a:off x="7357213" y="376398"/>
              <a:ext cx="754800" cy="344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 dirty="0">
                  <a:solidFill>
                    <a:schemeClr val="bg1">
                      <a:lumMod val="85000"/>
                    </a:schemeClr>
                  </a:solidFill>
                  <a:latin typeface="Source Sans Pro SemiBold"/>
                  <a:ea typeface="Source Sans Pro SemiBold"/>
                  <a:cs typeface="Source Sans Pro SemiBold"/>
                  <a:sym typeface="Source Sans Pro SemiBold"/>
                </a:rPr>
                <a:t>Delta</a:t>
              </a:r>
              <a:endParaRPr sz="1000" dirty="0">
                <a:solidFill>
                  <a:schemeClr val="bg1">
                    <a:lumMod val="85000"/>
                  </a:schemeClr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endParaRPr>
            </a:p>
          </p:txBody>
        </p:sp>
        <p:pic>
          <p:nvPicPr>
            <p:cNvPr id="186" name="Shape 186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170587" y="406615"/>
              <a:ext cx="374175" cy="3695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6798564" y="2217613"/>
            <a:ext cx="936599" cy="793561"/>
            <a:chOff x="7020980" y="3779749"/>
            <a:chExt cx="1460108" cy="1237121"/>
          </a:xfrm>
        </p:grpSpPr>
        <p:pic>
          <p:nvPicPr>
            <p:cNvPr id="155" name="Shape 155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7813682" y="4520923"/>
              <a:ext cx="634547" cy="4039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Shape 156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647022" y="3827019"/>
              <a:ext cx="834066" cy="1792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Shape 15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7023201" y="3779749"/>
              <a:ext cx="594910" cy="344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Shape 158"/>
            <p:cNvPicPr preferRelativeResize="0"/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065673" y="4168973"/>
              <a:ext cx="685619" cy="36833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Shape 159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7923306" y="4123454"/>
              <a:ext cx="395754" cy="313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0980" y="4540887"/>
              <a:ext cx="739868" cy="475983"/>
            </a:xfrm>
            <a:prstGeom prst="rect">
              <a:avLst/>
            </a:prstGeom>
          </p:spPr>
        </p:pic>
      </p:grpSp>
      <p:sp>
        <p:nvSpPr>
          <p:cNvPr id="3" name="Donut 2"/>
          <p:cNvSpPr/>
          <p:nvPr/>
        </p:nvSpPr>
        <p:spPr>
          <a:xfrm>
            <a:off x="2962074" y="1043227"/>
            <a:ext cx="3216961" cy="3119896"/>
          </a:xfrm>
          <a:prstGeom prst="donut">
            <a:avLst>
              <a:gd name="adj" fmla="val 8319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8837" y="970940"/>
            <a:ext cx="1427356" cy="54888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Data Prep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4" name="Triangle 3"/>
          <p:cNvSpPr/>
          <p:nvPr/>
        </p:nvSpPr>
        <p:spPr>
          <a:xfrm rot="3260779">
            <a:off x="3564019" y="1133864"/>
            <a:ext cx="592658" cy="4054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ounded Rectangle 74"/>
          <p:cNvSpPr/>
          <p:nvPr/>
        </p:nvSpPr>
        <p:spPr>
          <a:xfrm>
            <a:off x="5381297" y="2345806"/>
            <a:ext cx="1311866" cy="54888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Training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6" name="Rounded Rectangle 75"/>
          <p:cNvSpPr/>
          <p:nvPr/>
        </p:nvSpPr>
        <p:spPr>
          <a:xfrm>
            <a:off x="3856876" y="3727751"/>
            <a:ext cx="1427356" cy="54888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Deploy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2450837" y="2328732"/>
            <a:ext cx="1311866" cy="548885"/>
          </a:xfrm>
          <a:prstGeom prst="roundRect">
            <a:avLst/>
          </a:prstGeom>
          <a:solidFill>
            <a:schemeClr val="tx1"/>
          </a:solidFill>
          <a:ln w="19050">
            <a:solidFill>
              <a:schemeClr val="accent1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rPr>
              <a:t>Raw Data</a:t>
            </a:r>
            <a:endParaRPr lang="en-US" dirty="0">
              <a:solidFill>
                <a:schemeClr val="bg1"/>
              </a:solidFill>
              <a:latin typeface="Source Sans Pro" charset="0"/>
              <a:ea typeface="Source Sans Pro" charset="0"/>
              <a:cs typeface="Source Sans Pro" charset="0"/>
            </a:endParaRPr>
          </a:p>
        </p:txBody>
      </p:sp>
      <p:sp>
        <p:nvSpPr>
          <p:cNvPr id="86" name="Triangle 85"/>
          <p:cNvSpPr/>
          <p:nvPr/>
        </p:nvSpPr>
        <p:spPr>
          <a:xfrm rot="20172731">
            <a:off x="2810440" y="2718537"/>
            <a:ext cx="592658" cy="4054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riangle 104"/>
          <p:cNvSpPr/>
          <p:nvPr/>
        </p:nvSpPr>
        <p:spPr>
          <a:xfrm rot="14072367">
            <a:off x="4968953" y="3676774"/>
            <a:ext cx="592658" cy="4054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riangle 105"/>
          <p:cNvSpPr/>
          <p:nvPr/>
        </p:nvSpPr>
        <p:spPr>
          <a:xfrm rot="9748979">
            <a:off x="5740763" y="2139025"/>
            <a:ext cx="592658" cy="405444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908227" y="4375142"/>
            <a:ext cx="1358850" cy="537361"/>
            <a:chOff x="6076002" y="3576804"/>
            <a:chExt cx="1921417" cy="759829"/>
          </a:xfrm>
        </p:grpSpPr>
        <p:pic>
          <p:nvPicPr>
            <p:cNvPr id="111" name="Shape 160"/>
            <p:cNvPicPr preferRelativeResize="0"/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rightnessContrast bright="-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218190" y="3585008"/>
              <a:ext cx="624532" cy="3322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3" name="Shape 161"/>
            <p:cNvPicPr preferRelativeResize="0"/>
            <p:nvPr/>
          </p:nvPicPr>
          <p:blipFill>
            <a:blip r:embed="rId19">
              <a:alphaModFix/>
            </a:blip>
            <a:stretch>
              <a:fillRect/>
            </a:stretch>
          </p:blipFill>
          <p:spPr>
            <a:xfrm>
              <a:off x="6939817" y="3885677"/>
              <a:ext cx="1057602" cy="4509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" name="Shape 162"/>
            <p:cNvPicPr preferRelativeResize="0"/>
            <p:nvPr/>
          </p:nvPicPr>
          <p:blipFill>
            <a:blip r:embed="rId20">
              <a:alphaModFix/>
            </a:blip>
            <a:stretch>
              <a:fillRect/>
            </a:stretch>
          </p:blipFill>
          <p:spPr>
            <a:xfrm>
              <a:off x="6090257" y="4045206"/>
              <a:ext cx="870584" cy="23159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6" name="Shape 164"/>
            <p:cNvPicPr preferRelativeResize="0"/>
            <p:nvPr/>
          </p:nvPicPr>
          <p:blipFill>
            <a:blip r:embed="rId21">
              <a:alphaModFix/>
            </a:blip>
            <a:stretch>
              <a:fillRect/>
            </a:stretch>
          </p:blipFill>
          <p:spPr>
            <a:xfrm>
              <a:off x="6076002" y="3680720"/>
              <a:ext cx="754921" cy="179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8" name="Picture 117"/>
            <p:cNvPicPr>
              <a:picLocks noChangeAspect="1"/>
            </p:cNvPicPr>
            <p:nvPr/>
          </p:nvPicPr>
          <p:blipFill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3600" b="97067" l="28734" r="69710">
                          <a14:foregroundMark x1="37552" y1="9867" x2="63174" y2="9867"/>
                          <a14:foregroundMark x1="33921" y1="17867" x2="34647" y2="90133"/>
                          <a14:foregroundMark x1="39419" y1="90133" x2="61722" y2="89600"/>
                          <a14:foregroundMark x1="65664" y1="82133" x2="66079" y2="10267"/>
                        </a14:backgroundRemoval>
                      </a14:imgEffect>
                      <a14:imgEffect>
                        <a14:brightnessContrast bright="-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6047" y="3576804"/>
              <a:ext cx="475063" cy="369604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3965158" y="284746"/>
            <a:ext cx="1220626" cy="578442"/>
            <a:chOff x="4043813" y="58036"/>
            <a:chExt cx="1102272" cy="522355"/>
          </a:xfrm>
        </p:grpSpPr>
        <p:pic>
          <p:nvPicPr>
            <p:cNvPr id="108" name="Shape 157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809763" y="403092"/>
              <a:ext cx="336322" cy="1772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Shape 158"/>
            <p:cNvPicPr preferRelativeResize="0"/>
            <p:nvPr/>
          </p:nvPicPr>
          <p:blipFill>
            <a:blip r:embed="rId14">
              <a:alphaModFix/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rightnessContrast bright="-1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49729" y="98596"/>
              <a:ext cx="465366" cy="2500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813" y="424268"/>
              <a:ext cx="710021" cy="13069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8008" y="146564"/>
              <a:ext cx="205061" cy="205061"/>
            </a:xfrm>
            <a:prstGeom prst="rect">
              <a:avLst/>
            </a:prstGeom>
          </p:spPr>
        </p:pic>
        <p:pic>
          <p:nvPicPr>
            <p:cNvPr id="120" name="Picture 119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0986" y="58036"/>
              <a:ext cx="368358" cy="368358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941809" y="2167945"/>
            <a:ext cx="1013732" cy="437386"/>
            <a:chOff x="8031145" y="2220495"/>
            <a:chExt cx="1013732" cy="437386"/>
          </a:xfrm>
        </p:grpSpPr>
        <p:sp>
          <p:nvSpPr>
            <p:cNvPr id="125" name="Rounded Rectangle 124"/>
            <p:cNvSpPr/>
            <p:nvPr/>
          </p:nvSpPr>
          <p:spPr>
            <a:xfrm>
              <a:off x="8031145" y="2291323"/>
              <a:ext cx="1013732" cy="338245"/>
            </a:xfrm>
            <a:prstGeom prst="roundRect">
              <a:avLst/>
            </a:prstGeom>
            <a:noFill/>
            <a:ln>
              <a:solidFill>
                <a:srgbClr val="D62E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8035010" y="2220495"/>
              <a:ext cx="386385" cy="437386"/>
              <a:chOff x="8004300" y="1875555"/>
              <a:chExt cx="484868" cy="570163"/>
            </a:xfrm>
          </p:grpSpPr>
          <p:sp>
            <p:nvSpPr>
              <p:cNvPr id="121" name="TextBox 120"/>
              <p:cNvSpPr txBox="1"/>
              <p:nvPr/>
            </p:nvSpPr>
            <p:spPr>
              <a:xfrm>
                <a:off x="8057848" y="1875555"/>
                <a:ext cx="346396" cy="3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300" dirty="0" err="1" smtClean="0">
                    <a:solidFill>
                      <a:srgbClr val="FF373E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μ</a:t>
                </a:r>
                <a:endParaRPr lang="en-US" sz="13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8004300" y="2062246"/>
                <a:ext cx="328291" cy="3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300" dirty="0" err="1" smtClean="0">
                    <a:solidFill>
                      <a:srgbClr val="FF373E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λ</a:t>
                </a:r>
                <a:endParaRPr lang="en-US" sz="13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123" name="TextBox 122"/>
              <p:cNvSpPr txBox="1"/>
              <p:nvPr/>
            </p:nvSpPr>
            <p:spPr>
              <a:xfrm>
                <a:off x="8146796" y="2064570"/>
                <a:ext cx="342372" cy="3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300" dirty="0" err="1">
                    <a:solidFill>
                      <a:srgbClr val="FF373E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θ</a:t>
                </a:r>
                <a:endParaRPr lang="en-US" sz="13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124" name="TextBox 123"/>
            <p:cNvSpPr txBox="1"/>
            <p:nvPr/>
          </p:nvSpPr>
          <p:spPr>
            <a:xfrm>
              <a:off x="8384701" y="2293149"/>
              <a:ext cx="601127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Tuning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937120" y="2716589"/>
            <a:ext cx="1013732" cy="348442"/>
            <a:chOff x="8031145" y="2723225"/>
            <a:chExt cx="1013732" cy="348442"/>
          </a:xfrm>
        </p:grpSpPr>
        <p:sp>
          <p:nvSpPr>
            <p:cNvPr id="134" name="TextBox 133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Scale</a:t>
              </a: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6" cy="275522"/>
            </a:xfrm>
          </p:grpSpPr>
          <p:sp>
            <p:nvSpPr>
              <p:cNvPr id="136" name="Rectangle 135"/>
              <p:cNvSpPr/>
              <p:nvPr/>
            </p:nvSpPr>
            <p:spPr>
              <a:xfrm flipV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7" name="Rectangle 136"/>
              <p:cNvSpPr/>
              <p:nvPr/>
            </p:nvSpPr>
            <p:spPr>
              <a:xfrm flipV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8" name="Rectangle 137"/>
              <p:cNvSpPr/>
              <p:nvPr/>
            </p:nvSpPr>
            <p:spPr>
              <a:xfrm flipV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1" name="Rounded Rectangle 140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/>
            </a:prstGeom>
            <a:noFill/>
            <a:ln>
              <a:solidFill>
                <a:srgbClr val="D62E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5380953" y="112923"/>
            <a:ext cx="1013732" cy="437386"/>
            <a:chOff x="8031145" y="2220495"/>
            <a:chExt cx="1013732" cy="437386"/>
          </a:xfrm>
        </p:grpSpPr>
        <p:sp>
          <p:nvSpPr>
            <p:cNvPr id="150" name="Rounded Rectangle 149"/>
            <p:cNvSpPr/>
            <p:nvPr/>
          </p:nvSpPr>
          <p:spPr>
            <a:xfrm>
              <a:off x="8031145" y="2291323"/>
              <a:ext cx="1013732" cy="338245"/>
            </a:xfrm>
            <a:prstGeom prst="roundRect">
              <a:avLst/>
            </a:prstGeom>
            <a:noFill/>
            <a:ln>
              <a:solidFill>
                <a:srgbClr val="D62E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8035010" y="2220495"/>
              <a:ext cx="386385" cy="437386"/>
              <a:chOff x="8004300" y="1875555"/>
              <a:chExt cx="484868" cy="570163"/>
            </a:xfrm>
          </p:grpSpPr>
          <p:sp>
            <p:nvSpPr>
              <p:cNvPr id="163" name="TextBox 162"/>
              <p:cNvSpPr txBox="1"/>
              <p:nvPr/>
            </p:nvSpPr>
            <p:spPr>
              <a:xfrm>
                <a:off x="8057848" y="1875555"/>
                <a:ext cx="346396" cy="3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300" dirty="0" err="1" smtClean="0">
                    <a:solidFill>
                      <a:srgbClr val="FF373E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μ</a:t>
                </a:r>
                <a:endParaRPr lang="en-US" sz="13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170" name="TextBox 169"/>
              <p:cNvSpPr txBox="1"/>
              <p:nvPr/>
            </p:nvSpPr>
            <p:spPr>
              <a:xfrm>
                <a:off x="8004300" y="2062246"/>
                <a:ext cx="328291" cy="3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300" dirty="0" err="1" smtClean="0">
                    <a:solidFill>
                      <a:srgbClr val="FF373E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λ</a:t>
                </a:r>
                <a:endParaRPr lang="en-US" sz="13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  <p:sp>
            <p:nvSpPr>
              <p:cNvPr id="171" name="TextBox 170"/>
              <p:cNvSpPr txBox="1"/>
              <p:nvPr/>
            </p:nvSpPr>
            <p:spPr>
              <a:xfrm>
                <a:off x="8146796" y="2064570"/>
                <a:ext cx="342372" cy="381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en-US" sz="1300" dirty="0" err="1">
                    <a:solidFill>
                      <a:srgbClr val="FF373E"/>
                    </a:solidFill>
                    <a:latin typeface="Source Sans Pro" charset="0"/>
                    <a:ea typeface="Source Sans Pro" charset="0"/>
                    <a:cs typeface="Source Sans Pro" charset="0"/>
                  </a:rPr>
                  <a:t>θ</a:t>
                </a:r>
                <a:endParaRPr lang="en-US" sz="13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endParaRPr>
              </a:p>
            </p:txBody>
          </p:sp>
        </p:grpSp>
        <p:sp>
          <p:nvSpPr>
            <p:cNvPr id="152" name="TextBox 151"/>
            <p:cNvSpPr txBox="1"/>
            <p:nvPr/>
          </p:nvSpPr>
          <p:spPr>
            <a:xfrm>
              <a:off x="8384701" y="2293149"/>
              <a:ext cx="601127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Tuning</a:t>
              </a:r>
            </a:p>
          </p:txBody>
        </p:sp>
      </p:grpSp>
      <p:grpSp>
        <p:nvGrpSpPr>
          <p:cNvPr id="172" name="Group 171"/>
          <p:cNvGrpSpPr/>
          <p:nvPr/>
        </p:nvGrpSpPr>
        <p:grpSpPr>
          <a:xfrm>
            <a:off x="5376781" y="4529713"/>
            <a:ext cx="1013732" cy="348442"/>
            <a:chOff x="8031145" y="2723225"/>
            <a:chExt cx="1013732" cy="348442"/>
          </a:xfrm>
        </p:grpSpPr>
        <p:sp>
          <p:nvSpPr>
            <p:cNvPr id="173" name="TextBox 172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Scale</a:t>
              </a:r>
            </a:p>
          </p:txBody>
        </p:sp>
        <p:grpSp>
          <p:nvGrpSpPr>
            <p:cNvPr id="174" name="Group 173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6" cy="275522"/>
            </a:xfrm>
          </p:grpSpPr>
          <p:sp>
            <p:nvSpPr>
              <p:cNvPr id="176" name="Rectangle 175"/>
              <p:cNvSpPr/>
              <p:nvPr/>
            </p:nvSpPr>
            <p:spPr>
              <a:xfrm flipV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Rectangle 176"/>
              <p:cNvSpPr/>
              <p:nvPr/>
            </p:nvSpPr>
            <p:spPr>
              <a:xfrm flipV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Rectangle 177"/>
              <p:cNvSpPr/>
              <p:nvPr/>
            </p:nvSpPr>
            <p:spPr>
              <a:xfrm flipV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5" name="Rounded Rectangle 174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/>
            </a:prstGeom>
            <a:noFill/>
            <a:ln>
              <a:solidFill>
                <a:srgbClr val="D62E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</p:grpSp>
      <p:grpSp>
        <p:nvGrpSpPr>
          <p:cNvPr id="179" name="Group 178"/>
          <p:cNvGrpSpPr/>
          <p:nvPr/>
        </p:nvGrpSpPr>
        <p:grpSpPr>
          <a:xfrm>
            <a:off x="1188444" y="3103131"/>
            <a:ext cx="1013732" cy="348442"/>
            <a:chOff x="8031145" y="2723225"/>
            <a:chExt cx="1013732" cy="348442"/>
          </a:xfrm>
        </p:grpSpPr>
        <p:sp>
          <p:nvSpPr>
            <p:cNvPr id="180" name="TextBox 179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Scale</a:t>
              </a: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6" cy="275522"/>
            </a:xfrm>
          </p:grpSpPr>
          <p:sp>
            <p:nvSpPr>
              <p:cNvPr id="183" name="Rectangle 182"/>
              <p:cNvSpPr/>
              <p:nvPr/>
            </p:nvSpPr>
            <p:spPr>
              <a:xfrm flipV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Rectangle 183"/>
              <p:cNvSpPr/>
              <p:nvPr/>
            </p:nvSpPr>
            <p:spPr>
              <a:xfrm flipV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Rectangle 186"/>
              <p:cNvSpPr/>
              <p:nvPr/>
            </p:nvSpPr>
            <p:spPr>
              <a:xfrm flipV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2" name="Rounded Rectangle 181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/>
            </a:prstGeom>
            <a:noFill/>
            <a:ln>
              <a:solidFill>
                <a:srgbClr val="D62E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</p:grpSp>
      <p:grpSp>
        <p:nvGrpSpPr>
          <p:cNvPr id="188" name="Group 187"/>
          <p:cNvGrpSpPr/>
          <p:nvPr/>
        </p:nvGrpSpPr>
        <p:grpSpPr>
          <a:xfrm>
            <a:off x="5380953" y="666628"/>
            <a:ext cx="1013732" cy="348442"/>
            <a:chOff x="8031145" y="2723225"/>
            <a:chExt cx="1013732" cy="348442"/>
          </a:xfrm>
        </p:grpSpPr>
        <p:sp>
          <p:nvSpPr>
            <p:cNvPr id="189" name="TextBox 188"/>
            <p:cNvSpPr txBox="1"/>
            <p:nvPr/>
          </p:nvSpPr>
          <p:spPr>
            <a:xfrm>
              <a:off x="8350483" y="2733113"/>
              <a:ext cx="64633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Scale</a:t>
              </a:r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8122865" y="2799527"/>
              <a:ext cx="193728" cy="182439"/>
              <a:chOff x="7941081" y="4006565"/>
              <a:chExt cx="359596" cy="275522"/>
            </a:xfrm>
          </p:grpSpPr>
          <p:sp>
            <p:nvSpPr>
              <p:cNvPr id="192" name="Rectangle 191"/>
              <p:cNvSpPr/>
              <p:nvPr/>
            </p:nvSpPr>
            <p:spPr>
              <a:xfrm flipV="1">
                <a:off x="7941081" y="4203699"/>
                <a:ext cx="91440" cy="78387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 flipV="1">
                <a:off x="8076747" y="4117975"/>
                <a:ext cx="91440" cy="16411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 flipV="1">
                <a:off x="8209237" y="4006565"/>
                <a:ext cx="91440" cy="27552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1" name="Rounded Rectangle 190"/>
            <p:cNvSpPr/>
            <p:nvPr/>
          </p:nvSpPr>
          <p:spPr>
            <a:xfrm>
              <a:off x="8031145" y="2723225"/>
              <a:ext cx="1013732" cy="338245"/>
            </a:xfrm>
            <a:prstGeom prst="roundRect">
              <a:avLst/>
            </a:prstGeom>
            <a:noFill/>
            <a:ln>
              <a:solidFill>
                <a:srgbClr val="E3313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962401" y="2016541"/>
            <a:ext cx="1203433" cy="1175019"/>
            <a:chOff x="3962401" y="2009614"/>
            <a:chExt cx="1203433" cy="1175019"/>
          </a:xfrm>
        </p:grpSpPr>
        <p:sp>
          <p:nvSpPr>
            <p:cNvPr id="195" name="Arc 194"/>
            <p:cNvSpPr/>
            <p:nvPr/>
          </p:nvSpPr>
          <p:spPr>
            <a:xfrm>
              <a:off x="3962401" y="2009614"/>
              <a:ext cx="1203433" cy="1175019"/>
            </a:xfrm>
            <a:prstGeom prst="arc">
              <a:avLst>
                <a:gd name="adj1" fmla="val 11989397"/>
                <a:gd name="adj2" fmla="val 9522769"/>
              </a:avLst>
            </a:prstGeom>
            <a:ln w="28575">
              <a:solidFill>
                <a:srgbClr val="FF373E"/>
              </a:solidFill>
              <a:headEnd type="none" w="med" len="me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4165589" y="2294577"/>
              <a:ext cx="827150" cy="584775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Model</a:t>
              </a: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/>
              </a:r>
              <a:b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Exchange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125125" y="4041722"/>
            <a:ext cx="1663019" cy="505209"/>
            <a:chOff x="1061938" y="4168492"/>
            <a:chExt cx="1663019" cy="505209"/>
          </a:xfrm>
        </p:grpSpPr>
        <p:sp>
          <p:nvSpPr>
            <p:cNvPr id="198" name="TextBox 197"/>
            <p:cNvSpPr txBox="1"/>
            <p:nvPr/>
          </p:nvSpPr>
          <p:spPr>
            <a:xfrm>
              <a:off x="1488087" y="4251666"/>
              <a:ext cx="12137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1600" dirty="0" smtClean="0">
                  <a:solidFill>
                    <a:srgbClr val="FF373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Governance</a:t>
              </a:r>
            </a:p>
          </p:txBody>
        </p:sp>
        <p:sp>
          <p:nvSpPr>
            <p:cNvPr id="200" name="Rounded Rectangle 199"/>
            <p:cNvSpPr/>
            <p:nvPr/>
          </p:nvSpPr>
          <p:spPr>
            <a:xfrm>
              <a:off x="1061938" y="4168492"/>
              <a:ext cx="1663019" cy="505209"/>
            </a:xfrm>
            <a:prstGeom prst="roundRect">
              <a:avLst/>
            </a:prstGeom>
            <a:noFill/>
            <a:ln>
              <a:solidFill>
                <a:srgbClr val="D62E3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373E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163517" y="4273747"/>
              <a:ext cx="313040" cy="266959"/>
              <a:chOff x="1249027" y="4158709"/>
              <a:chExt cx="372330" cy="278837"/>
            </a:xfrm>
          </p:grpSpPr>
          <p:sp>
            <p:nvSpPr>
              <p:cNvPr id="201" name="Rectangle 200"/>
              <p:cNvSpPr/>
              <p:nvPr/>
            </p:nvSpPr>
            <p:spPr>
              <a:xfrm flipV="1">
                <a:off x="1295381" y="4272953"/>
                <a:ext cx="73152" cy="16459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Rectangle 201"/>
              <p:cNvSpPr/>
              <p:nvPr/>
            </p:nvSpPr>
            <p:spPr>
              <a:xfrm flipV="1">
                <a:off x="1398123" y="4272953"/>
                <a:ext cx="73152" cy="164593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Rectangle 202"/>
              <p:cNvSpPr/>
              <p:nvPr/>
            </p:nvSpPr>
            <p:spPr>
              <a:xfrm flipV="1">
                <a:off x="1497690" y="4272953"/>
                <a:ext cx="73152" cy="164592"/>
              </a:xfrm>
              <a:prstGeom prst="rect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Triangle 203"/>
              <p:cNvSpPr/>
              <p:nvPr/>
            </p:nvSpPr>
            <p:spPr>
              <a:xfrm>
                <a:off x="1249027" y="4158709"/>
                <a:ext cx="372330" cy="90034"/>
              </a:xfrm>
              <a:prstGeom prst="triangle">
                <a:avLst/>
              </a:prstGeom>
              <a:solidFill>
                <a:srgbClr val="FF373E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7486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615" y="1323496"/>
            <a:ext cx="8662102" cy="3394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“I build </a:t>
            </a:r>
            <a:r>
              <a:rPr lang="en-US" sz="2600" dirty="0" smtClean="0"/>
              <a:t>100s of models/day to lift revenue, using any library: </a:t>
            </a:r>
            <a:r>
              <a:rPr lang="en-US" sz="2600" dirty="0" err="1" smtClean="0"/>
              <a:t>MLlib</a:t>
            </a:r>
            <a:r>
              <a:rPr lang="en-US" sz="2600" dirty="0" smtClean="0"/>
              <a:t>, </a:t>
            </a:r>
            <a:r>
              <a:rPr lang="en-US" sz="2600" dirty="0" err="1"/>
              <a:t>PyTorch</a:t>
            </a:r>
            <a:r>
              <a:rPr lang="en-US" sz="2600" dirty="0"/>
              <a:t>, </a:t>
            </a:r>
            <a:r>
              <a:rPr lang="en-US" sz="2600" dirty="0" smtClean="0"/>
              <a:t>R, etc</a:t>
            </a:r>
            <a:r>
              <a:rPr lang="en-US" sz="2600" dirty="0"/>
              <a:t>. </a:t>
            </a:r>
            <a:r>
              <a:rPr lang="en-US" sz="2600" dirty="0" smtClean="0"/>
              <a:t>There’s </a:t>
            </a:r>
            <a:r>
              <a:rPr lang="en-US" sz="2600" dirty="0"/>
              <a:t>no </a:t>
            </a:r>
            <a:r>
              <a:rPr lang="en-US" sz="2600" dirty="0" smtClean="0"/>
              <a:t>easy way </a:t>
            </a:r>
            <a:r>
              <a:rPr lang="en-US" sz="2600" dirty="0"/>
              <a:t>to </a:t>
            </a:r>
            <a:r>
              <a:rPr lang="en-US" sz="2600" dirty="0" smtClean="0"/>
              <a:t>see what </a:t>
            </a:r>
            <a:r>
              <a:rPr lang="en-US" sz="2600" dirty="0"/>
              <a:t>data went </a:t>
            </a:r>
            <a:r>
              <a:rPr lang="en-US" sz="2600" dirty="0" smtClean="0"/>
              <a:t>in </a:t>
            </a:r>
            <a:r>
              <a:rPr lang="en-US" sz="2600" dirty="0"/>
              <a:t>a model </a:t>
            </a:r>
            <a:r>
              <a:rPr lang="en-US" sz="2600" dirty="0" smtClean="0"/>
              <a:t>from a week ago, tune it and rebuild it.”</a:t>
            </a: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 algn="r">
              <a:buNone/>
            </a:pPr>
            <a:r>
              <a:rPr lang="en-US" sz="2600" dirty="0" smtClean="0"/>
              <a:t>-- Chief scientist at ad tech firm</a:t>
            </a:r>
          </a:p>
          <a:p>
            <a:pPr marL="0" indent="0">
              <a:buNone/>
            </a:pPr>
            <a:endParaRPr lang="en-US" sz="26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6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60" y="1312863"/>
            <a:ext cx="8645400" cy="33940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/>
              <a:t>“Our company has </a:t>
            </a:r>
            <a:r>
              <a:rPr lang="en-US" sz="2600" dirty="0" smtClean="0"/>
              <a:t>100 </a:t>
            </a:r>
            <a:r>
              <a:rPr lang="en-US" sz="2600" dirty="0"/>
              <a:t>teams </a:t>
            </a:r>
            <a:r>
              <a:rPr lang="en-US" sz="2600" dirty="0" smtClean="0"/>
              <a:t>using ML worldwide. </a:t>
            </a:r>
            <a:r>
              <a:rPr lang="en-US" sz="2600" dirty="0"/>
              <a:t>We can’t share </a:t>
            </a:r>
            <a:r>
              <a:rPr lang="en-US" sz="2600" dirty="0" smtClean="0"/>
              <a:t>work across them: when a new team tries to run some code, it often doesn’t even give the same result.”</a:t>
            </a: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  <a:p>
            <a:pPr marL="0" indent="0" algn="r">
              <a:buNone/>
            </a:pPr>
            <a:r>
              <a:rPr lang="en-US" sz="2600" dirty="0"/>
              <a:t>-- </a:t>
            </a:r>
            <a:r>
              <a:rPr lang="en-US" sz="2600" dirty="0" smtClean="0"/>
              <a:t>Large consumer electronics firm</a:t>
            </a:r>
            <a:endParaRPr lang="en-US" sz="2600" dirty="0"/>
          </a:p>
          <a:p>
            <a:pPr marL="0" indent="0">
              <a:buNone/>
            </a:pPr>
            <a:r>
              <a:rPr lang="en-US" sz="2600" dirty="0"/>
              <a:t/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5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 ML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60" y="1312863"/>
            <a:ext cx="8560454" cy="2222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Facebook </a:t>
            </a:r>
            <a:r>
              <a:rPr lang="en-US" b="1" dirty="0" err="1" smtClean="0"/>
              <a:t>FBLearner</a:t>
            </a:r>
            <a:r>
              <a:rPr lang="en-US" b="1" dirty="0" smtClean="0"/>
              <a:t>, Uber Michelangelo, </a:t>
            </a:r>
            <a:r>
              <a:rPr lang="en-US" b="1" dirty="0"/>
              <a:t>Google TFX</a:t>
            </a:r>
            <a:endParaRPr lang="en-US" b="1" dirty="0" smtClean="0"/>
          </a:p>
          <a:p>
            <a:pPr lvl="1">
              <a:buFont typeface=".AppleSystemUIFont" charset="-120"/>
              <a:buChar char="+"/>
            </a:pPr>
            <a:r>
              <a:rPr lang="en-US" sz="2300" b="1" dirty="0" smtClean="0">
                <a:solidFill>
                  <a:schemeClr val="accent3"/>
                </a:solidFill>
              </a:rPr>
              <a:t>Standardize the data prep </a:t>
            </a:r>
            <a:r>
              <a:rPr lang="en-US" sz="2300" b="1" dirty="0" smtClean="0">
                <a:solidFill>
                  <a:schemeClr val="accent3"/>
                </a:solidFill>
                <a:sym typeface="Wingdings"/>
              </a:rPr>
              <a:t>/ training / deploy loop:</a:t>
            </a:r>
            <a:br>
              <a:rPr lang="en-US" sz="2300" b="1" dirty="0" smtClean="0">
                <a:solidFill>
                  <a:schemeClr val="accent3"/>
                </a:solidFill>
                <a:sym typeface="Wingdings"/>
              </a:rPr>
            </a:br>
            <a:r>
              <a:rPr lang="en-US" sz="2300" b="1" dirty="0" smtClean="0">
                <a:solidFill>
                  <a:schemeClr val="accent3"/>
                </a:solidFill>
                <a:sym typeface="Wingdings"/>
              </a:rPr>
              <a:t>if you work with the platform, you get these!</a:t>
            </a:r>
          </a:p>
          <a:p>
            <a:pPr lvl="1">
              <a:buFont typeface=".AppleSystemUIFont" charset="-120"/>
              <a:buChar char="–"/>
            </a:pPr>
            <a:r>
              <a:rPr lang="en-US" sz="2300" b="1" dirty="0" smtClean="0">
                <a:solidFill>
                  <a:srgbClr val="FF373E"/>
                </a:solidFill>
              </a:rPr>
              <a:t>Limited to a few algorithms or frameworks</a:t>
            </a:r>
            <a:endParaRPr lang="en-US" sz="2300" b="1" dirty="0">
              <a:solidFill>
                <a:srgbClr val="FF373E"/>
              </a:solidFill>
            </a:endParaRPr>
          </a:p>
          <a:p>
            <a:pPr lvl="1">
              <a:buFont typeface=".AppleSystemUIFont" charset="-120"/>
              <a:buChar char="–"/>
            </a:pPr>
            <a:r>
              <a:rPr lang="en-US" sz="2300" b="1" dirty="0">
                <a:solidFill>
                  <a:srgbClr val="FF373E"/>
                </a:solidFill>
              </a:rPr>
              <a:t>Tied to </a:t>
            </a:r>
            <a:r>
              <a:rPr lang="en-US" sz="2300" b="1" dirty="0" smtClean="0">
                <a:solidFill>
                  <a:srgbClr val="FF373E"/>
                </a:solidFill>
              </a:rPr>
              <a:t>one company’s infrastructure</a:t>
            </a:r>
            <a:endParaRPr lang="en-US" sz="2300" b="1" dirty="0">
              <a:solidFill>
                <a:srgbClr val="FF373E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4760" y="3745504"/>
            <a:ext cx="8683500" cy="5889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68275" indent="-168275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Char char="•"/>
              <a:defRPr sz="2400" b="0" i="0" kern="1200" spc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01638" indent="-174625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Char char="•"/>
              <a:defRPr sz="2200" b="0" i="0" kern="1200" spc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744538" indent="-174625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Lucida Grande"/>
              <a:buChar char="–"/>
              <a:tabLst/>
              <a:defRPr sz="1800" b="0" i="0" kern="1200" spc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971550" indent="-174625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90000"/>
              <a:buFont typeface="Arial"/>
              <a:buChar char="•"/>
              <a:defRPr sz="1800" b="0" i="0" kern="1200" spc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139825" indent="-168275" algn="l" defTabSz="457200" rtl="0" eaLnBrk="1" fontAlgn="base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buFont typeface="Lucida Grande"/>
              <a:buChar char="–"/>
              <a:defRPr sz="1600" b="0" i="0" kern="1200" spc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2900" b="1" dirty="0" smtClean="0"/>
              <a:t>Can we provide similar benefits in an </a:t>
            </a:r>
            <a:r>
              <a:rPr lang="en-US" sz="2900" b="1" dirty="0" smtClean="0">
                <a:solidFill>
                  <a:srgbClr val="0994DE"/>
                </a:solidFill>
              </a:rPr>
              <a:t>open</a:t>
            </a:r>
            <a:r>
              <a:rPr lang="en-US" sz="2900" b="1" dirty="0" smtClean="0"/>
              <a:t> manner?</a:t>
            </a:r>
          </a:p>
        </p:txBody>
      </p:sp>
    </p:spTree>
    <p:extLst>
      <p:ext uri="{BB962C8B-B14F-4D97-AF65-F5344CB8AC3E}">
        <p14:creationId xmlns:p14="http://schemas.microsoft.com/office/powerpoint/2010/main" val="4953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Open machine learning platform</a:t>
            </a:r>
          </a:p>
          <a:p>
            <a:pPr lvl="1"/>
            <a:r>
              <a:rPr lang="en-US" sz="2300" dirty="0" smtClean="0"/>
              <a:t>Works with any ML library &amp; language</a:t>
            </a:r>
          </a:p>
          <a:p>
            <a:pPr lvl="1"/>
            <a:r>
              <a:rPr lang="en-US" sz="2300" dirty="0" smtClean="0"/>
              <a:t>Runs the same way anywhere (e.g. any cloud)</a:t>
            </a:r>
          </a:p>
          <a:p>
            <a:pPr lvl="1"/>
            <a:r>
              <a:rPr lang="en-US" sz="2300" dirty="0" smtClean="0"/>
              <a:t>Designed to be useful for 1 or 100,000 person orgs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47" y="58142"/>
            <a:ext cx="2351055" cy="100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3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54760" y="206375"/>
            <a:ext cx="8560500" cy="85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MLflow</a:t>
            </a:r>
            <a:r>
              <a:rPr lang="en-US" dirty="0"/>
              <a:t> Components</a:t>
            </a:r>
            <a:endParaRPr dirty="0"/>
          </a:p>
        </p:txBody>
      </p:sp>
      <p:sp>
        <p:nvSpPr>
          <p:cNvPr id="89" name="Shape 89"/>
          <p:cNvSpPr txBox="1">
            <a:spLocks noGrp="1"/>
          </p:cNvSpPr>
          <p:nvPr>
            <p:ph type="sldNum" idx="4294967295"/>
          </p:nvPr>
        </p:nvSpPr>
        <p:spPr>
          <a:xfrm>
            <a:off x="8507609" y="47499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90" name="Shape 90"/>
          <p:cNvSpPr txBox="1"/>
          <p:nvPr/>
        </p:nvSpPr>
        <p:spPr>
          <a:xfrm>
            <a:off x="76200" y="-5759475"/>
            <a:ext cx="6892800" cy="13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Standard packaging format for reproducible ML runs</a:t>
            </a:r>
            <a:endParaRPr sz="24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01637" lvl="1" indent="-185737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</a:pPr>
            <a:r>
              <a:rPr lang="en-US" sz="2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Folder of code + data files with a “MLproject” description file</a:t>
            </a:r>
            <a:endParaRPr/>
          </a:p>
        </p:txBody>
      </p:sp>
      <p:grpSp>
        <p:nvGrpSpPr>
          <p:cNvPr id="3" name="Group 2"/>
          <p:cNvGrpSpPr/>
          <p:nvPr/>
        </p:nvGrpSpPr>
        <p:grpSpPr>
          <a:xfrm>
            <a:off x="528488" y="1491175"/>
            <a:ext cx="2318622" cy="2651395"/>
            <a:chOff x="528488" y="1505029"/>
            <a:chExt cx="2318622" cy="2651395"/>
          </a:xfrm>
        </p:grpSpPr>
        <p:sp>
          <p:nvSpPr>
            <p:cNvPr id="21" name="Rounded Rectangle 20"/>
            <p:cNvSpPr/>
            <p:nvPr/>
          </p:nvSpPr>
          <p:spPr>
            <a:xfrm>
              <a:off x="528488" y="1505029"/>
              <a:ext cx="2318622" cy="2651395"/>
            </a:xfrm>
            <a:prstGeom prst="roundRect">
              <a:avLst>
                <a:gd name="adj" fmla="val 9844"/>
              </a:avLst>
            </a:prstGeom>
            <a:noFill/>
            <a:ln w="12700">
              <a:solidFill>
                <a:srgbClr val="0993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380" y="1602009"/>
              <a:ext cx="1602839" cy="68549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940639" y="2129367"/>
              <a:ext cx="14943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700" dirty="0" smtClean="0">
                  <a:solidFill>
                    <a:srgbClr val="0994D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Tracking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8780" y="2882393"/>
              <a:ext cx="219803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Record and query</a:t>
              </a:r>
              <a: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experiments: code,</a:t>
              </a:r>
              <a:b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dirty="0" err="1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configs</a:t>
              </a: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, results, </a:t>
              </a:r>
              <a:r>
                <a:rPr lang="mr-IN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…</a:t>
              </a:r>
              <a:r>
                <a:rPr lang="en-US" dirty="0" err="1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etc</a:t>
              </a:r>
              <a:endParaRPr lang="en-US" dirty="0" smtClean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92038" y="1484191"/>
            <a:ext cx="2318622" cy="2651395"/>
            <a:chOff x="3405892" y="1498045"/>
            <a:chExt cx="2318622" cy="265139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3784" y="1602009"/>
              <a:ext cx="1602839" cy="6854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858920" y="2129367"/>
              <a:ext cx="14125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700" dirty="0" smtClean="0">
                  <a:solidFill>
                    <a:srgbClr val="0994D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Projects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405892" y="1498045"/>
              <a:ext cx="2318622" cy="2651395"/>
            </a:xfrm>
            <a:prstGeom prst="roundRect">
              <a:avLst>
                <a:gd name="adj" fmla="val 9844"/>
              </a:avLst>
            </a:prstGeom>
            <a:noFill/>
            <a:ln w="12700">
              <a:solidFill>
                <a:srgbClr val="0993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60246" y="2882393"/>
              <a:ext cx="2133918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Packaging format</a:t>
              </a:r>
              <a:b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for</a:t>
              </a:r>
              <a: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 </a:t>
              </a: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reproducible runs</a:t>
              </a:r>
              <a:b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on any platform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276367" y="1484190"/>
            <a:ext cx="2404785" cy="2651395"/>
            <a:chOff x="6297148" y="1498044"/>
            <a:chExt cx="2404785" cy="265139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5040" y="1602009"/>
              <a:ext cx="1602839" cy="685491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6827120" y="2129367"/>
              <a:ext cx="1258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700" dirty="0" smtClean="0">
                  <a:solidFill>
                    <a:srgbClr val="0994DE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Models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6297148" y="1498044"/>
              <a:ext cx="2318622" cy="2651395"/>
            </a:xfrm>
            <a:prstGeom prst="roundRect">
              <a:avLst>
                <a:gd name="adj" fmla="val 9844"/>
              </a:avLst>
            </a:prstGeom>
            <a:noFill/>
            <a:ln w="12700">
              <a:solidFill>
                <a:srgbClr val="0993D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Source Sans Pro" charset="0"/>
                <a:ea typeface="Source Sans Pro" charset="0"/>
                <a:cs typeface="Source Sans Pro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345198" y="2882393"/>
              <a:ext cx="235673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General model format </a:t>
              </a:r>
              <a: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/>
              </a:r>
              <a:br>
                <a:rPr lang="en-US" dirty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that supports diverse</a:t>
              </a:r>
              <a:b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</a:br>
              <a:r>
                <a:rPr lang="en-US" dirty="0" smtClean="0">
                  <a:solidFill>
                    <a:schemeClr val="bg1"/>
                  </a:solidFill>
                  <a:latin typeface="Source Sans Pro" charset="0"/>
                  <a:ea typeface="Source Sans Pro" charset="0"/>
                  <a:cs typeface="Source Sans Pro" charset="0"/>
                </a:rPr>
                <a:t>deployment tools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09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_Slide_Template_Light_16x9_150516">
  <a:themeElements>
    <a:clrScheme name="Databricks Palette 1">
      <a:dk1>
        <a:srgbClr val="000000"/>
      </a:dk1>
      <a:lt1>
        <a:srgbClr val="FFFFFF"/>
      </a:lt1>
      <a:dk2>
        <a:srgbClr val="2B2B2B"/>
      </a:dk2>
      <a:lt2>
        <a:srgbClr val="D5D2C3"/>
      </a:lt2>
      <a:accent1>
        <a:srgbClr val="1EA3B5"/>
      </a:accent1>
      <a:accent2>
        <a:srgbClr val="EC541B"/>
      </a:accent2>
      <a:accent3>
        <a:srgbClr val="1AA756"/>
      </a:accent3>
      <a:accent4>
        <a:srgbClr val="E2151C"/>
      </a:accent4>
      <a:accent5>
        <a:srgbClr val="D6DE23"/>
      </a:accent5>
      <a:accent6>
        <a:srgbClr val="9D3671"/>
      </a:accent6>
      <a:hlink>
        <a:srgbClr val="1EA2B4"/>
      </a:hlink>
      <a:folHlink>
        <a:srgbClr val="75527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Aft>
            <a:spcPts val="1200"/>
          </a:spcAft>
          <a:defRPr sz="2200" dirty="0" err="1" smtClean="0">
            <a:solidFill>
              <a:schemeClr val="bg1"/>
            </a:solidFill>
            <a:latin typeface="Source Sans Pro" charset="0"/>
            <a:ea typeface="Source Sans Pro" charset="0"/>
            <a:cs typeface="Source Sans Pro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240429E4-239E-BD47-9CF3-BE1ADE7E3A90}" vid="{877BB742-887B-8746-90A3-1C9D97749E26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8831</TotalTime>
  <Words>970</Words>
  <Application>Microsoft Macintosh PowerPoint</Application>
  <PresentationFormat>On-screen Show (16:9)</PresentationFormat>
  <Paragraphs>169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8" baseType="lpstr">
      <vt:lpstr>.AppleSystemUIFont</vt:lpstr>
      <vt:lpstr>Arial</vt:lpstr>
      <vt:lpstr>Calibri</vt:lpstr>
      <vt:lpstr>Calibri Light</vt:lpstr>
      <vt:lpstr>Consolas</vt:lpstr>
      <vt:lpstr>Corbel</vt:lpstr>
      <vt:lpstr>Helvetica Neue</vt:lpstr>
      <vt:lpstr>Helvetica Neue Medium</vt:lpstr>
      <vt:lpstr>Lucida Grande</vt:lpstr>
      <vt:lpstr>ＭＳ Ｐゴシック</vt:lpstr>
      <vt:lpstr>Newslab Light</vt:lpstr>
      <vt:lpstr>Source Sans Pro</vt:lpstr>
      <vt:lpstr>Source Sans Pro Light</vt:lpstr>
      <vt:lpstr>Source Sans Pro SemiBold</vt:lpstr>
      <vt:lpstr>Wingdings</vt:lpstr>
      <vt:lpstr>DB_Slide_Template_Light_16x9_150516</vt:lpstr>
      <vt:lpstr>Office Theme</vt:lpstr>
      <vt:lpstr>                   : Infrastructure for Complete Machine Learning Lifecycle</vt:lpstr>
      <vt:lpstr>Outline</vt:lpstr>
      <vt:lpstr>PowerPoint Presentation</vt:lpstr>
      <vt:lpstr>ML Lifecycle</vt:lpstr>
      <vt:lpstr>Example</vt:lpstr>
      <vt:lpstr>Example</vt:lpstr>
      <vt:lpstr>Custom ML Platforms</vt:lpstr>
      <vt:lpstr>Introducing</vt:lpstr>
      <vt:lpstr>MLflow Components</vt:lpstr>
      <vt:lpstr>PowerPoint Presentation</vt:lpstr>
      <vt:lpstr>Goal: Predict Price of Airbnb Listings </vt:lpstr>
      <vt:lpstr>PowerPoint Presentation</vt:lpstr>
      <vt:lpstr>PowerPoint Presentation</vt:lpstr>
      <vt:lpstr>PowerPoint Presentation</vt:lpstr>
      <vt:lpstr>Getting Started with MLflow</vt:lpstr>
      <vt:lpstr>Ongoing MLflow Roadmap</vt:lpstr>
      <vt:lpstr>Conclusion</vt:lpstr>
      <vt:lpstr>PowerPoint Presentation</vt:lpstr>
      <vt:lpstr>PowerPoint Presentation</vt:lpstr>
      <vt:lpstr>MLflow Design Philosophy</vt:lpstr>
      <vt:lpstr>MLflow Design Philosophy</vt:lpstr>
    </vt:vector>
  </TitlesOfParts>
  <Company/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Infrastructure for the Machine Learning Lifecycle</dc:title>
  <dc:creator>Matei Zaharia</dc:creator>
  <cp:lastModifiedBy>Mani Parkhe</cp:lastModifiedBy>
  <cp:revision>165</cp:revision>
  <cp:lastPrinted>2018-06-28T22:11:52Z</cp:lastPrinted>
  <dcterms:created xsi:type="dcterms:W3CDTF">2018-05-30T02:29:44Z</dcterms:created>
  <dcterms:modified xsi:type="dcterms:W3CDTF">2018-09-20T06:56:20Z</dcterms:modified>
</cp:coreProperties>
</file>